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8" r:id="rId23"/>
    <p:sldId id="279" r:id="rId24"/>
    <p:sldId id="280" r:id="rId25"/>
    <p:sldId id="281" r:id="rId26"/>
    <p:sldId id="282" r:id="rId27"/>
    <p:sldId id="283" r:id="rId28"/>
    <p:sldId id="284" r:id="rId29"/>
    <p:sldId id="285" r:id="rId30"/>
    <p:sldId id="286" r:id="rId3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7125"/>
    <p:restoredTop sz="93798"/>
  </p:normalViewPr>
  <p:slideViewPr>
    <p:cSldViewPr snapToGrid="0" snapToObjects="1">
      <p:cViewPr>
        <p:scale>
          <a:sx n="109" d="100"/>
          <a:sy n="109" d="100"/>
        </p:scale>
        <p:origin x="216"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9E2684B-3D34-4D58-9761-0FDFC24BEC61}" type="datetimeFigureOut">
              <a:rPr lang="en-US" smtClean="0"/>
              <a:t>1/22/21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6EEB263-8F57-4F7F-B69D-DEBFD67F647F}" type="slidenum">
              <a:rPr lang="en-US" smtClean="0"/>
              <a:t>‹#›</a:t>
            </a:fld>
            <a:endParaRPr lang="en-US"/>
          </a:p>
        </p:txBody>
      </p:sp>
    </p:spTree>
    <p:extLst>
      <p:ext uri="{BB962C8B-B14F-4D97-AF65-F5344CB8AC3E}">
        <p14:creationId xmlns:p14="http://schemas.microsoft.com/office/powerpoint/2010/main" val="5455232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en.wikipedia.org/wiki/Terminal_server" TargetMode="External"/><Relationship Id="rId2" Type="http://schemas.openxmlformats.org/officeDocument/2006/relationships/slide" Target="../slides/slide18.xml"/><Relationship Id="rId1" Type="http://schemas.openxmlformats.org/officeDocument/2006/relationships/notesMaster" Target="../notesMasters/notesMaster1.xml"/><Relationship Id="rId4" Type="http://schemas.openxmlformats.org/officeDocument/2006/relationships/hyperlink" Target="https://en.wikipedia.org/wiki/ASCII"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Interface Message Processor – packet switching node. Today it is a router.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Terminal Interface Processor (TIP), which provided </a:t>
            </a:r>
            <a:r>
              <a:rPr lang="en-US" sz="1200" b="0" i="0" u="none" strike="noStrike" kern="1200" dirty="0">
                <a:solidFill>
                  <a:schemeClr val="tx1"/>
                </a:solidFill>
                <a:effectLst/>
                <a:latin typeface="+mn-lt"/>
                <a:ea typeface="+mn-ea"/>
                <a:cs typeface="+mn-cs"/>
                <a:hlinkClick r:id="rId3" tooltip="Terminal server"/>
              </a:rPr>
              <a:t>terminal server</a:t>
            </a:r>
            <a:r>
              <a:rPr lang="en-US" sz="1200" b="0" i="0" kern="1200" dirty="0">
                <a:solidFill>
                  <a:schemeClr val="tx1"/>
                </a:solidFill>
                <a:effectLst/>
                <a:latin typeface="+mn-lt"/>
                <a:ea typeface="+mn-ea"/>
                <a:cs typeface="+mn-cs"/>
              </a:rPr>
              <a:t> support for up to 63 </a:t>
            </a:r>
            <a:r>
              <a:rPr lang="en-US" sz="1200" b="0" i="0" u="none" strike="noStrike" kern="1200" dirty="0">
                <a:solidFill>
                  <a:schemeClr val="tx1"/>
                </a:solidFill>
                <a:effectLst/>
                <a:latin typeface="+mn-lt"/>
                <a:ea typeface="+mn-ea"/>
                <a:cs typeface="+mn-cs"/>
                <a:hlinkClick r:id="rId4" tooltip="ASCII"/>
              </a:rPr>
              <a:t>ASCII</a:t>
            </a:r>
            <a:r>
              <a:rPr lang="en-US" sz="1200" b="0" i="0" kern="1200" dirty="0">
                <a:solidFill>
                  <a:schemeClr val="tx1"/>
                </a:solidFill>
                <a:effectLst/>
                <a:latin typeface="+mn-lt"/>
                <a:ea typeface="+mn-ea"/>
                <a:cs typeface="+mn-cs"/>
              </a:rPr>
              <a:t> serial terminals through a multi-line controller in place of one of the hosts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PDP-10 – OLLLD Mainframe.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NORSAR becomes the first non-US node on ARPANET, the predecessor to today's Internet. SATNET (Atlantic Packet Satellite Network)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66EEB263-8F57-4F7F-B69D-DEBFD67F647F}" type="slidenum">
              <a:rPr lang="en-US" smtClean="0"/>
              <a:t>18</a:t>
            </a:fld>
            <a:endParaRPr lang="en-US"/>
          </a:p>
        </p:txBody>
      </p:sp>
    </p:spTree>
    <p:extLst>
      <p:ext uri="{BB962C8B-B14F-4D97-AF65-F5344CB8AC3E}">
        <p14:creationId xmlns:p14="http://schemas.microsoft.com/office/powerpoint/2010/main" val="34730443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Algorithms to prevent lost packets from permanently disabling communications and enabling them to be successfully retransmitted from the source.</a:t>
            </a:r>
          </a:p>
          <a:p>
            <a:r>
              <a:rPr lang="en-US" sz="1200" b="0" i="0" kern="1200" dirty="0">
                <a:solidFill>
                  <a:schemeClr val="tx1"/>
                </a:solidFill>
                <a:effectLst/>
                <a:latin typeface="+mn-lt"/>
                <a:ea typeface="+mn-ea"/>
                <a:cs typeface="+mn-cs"/>
              </a:rPr>
              <a:t>Providing for host to host "pipelining" so that multiple packets could be </a:t>
            </a:r>
            <a:r>
              <a:rPr lang="en-US" sz="1200" b="0" i="0" kern="1200" dirty="0" err="1">
                <a:solidFill>
                  <a:schemeClr val="tx1"/>
                </a:solidFill>
                <a:effectLst/>
                <a:latin typeface="+mn-lt"/>
                <a:ea typeface="+mn-ea"/>
                <a:cs typeface="+mn-cs"/>
              </a:rPr>
              <a:t>enroute</a:t>
            </a:r>
            <a:r>
              <a:rPr lang="en-US" sz="1200" b="0" i="0" kern="1200" dirty="0">
                <a:solidFill>
                  <a:schemeClr val="tx1"/>
                </a:solidFill>
                <a:effectLst/>
                <a:latin typeface="+mn-lt"/>
                <a:ea typeface="+mn-ea"/>
                <a:cs typeface="+mn-cs"/>
              </a:rPr>
              <a:t> from source to destination at the discretion of the participating hosts, if the intermediate networks allowed it.</a:t>
            </a:r>
          </a:p>
          <a:p>
            <a:r>
              <a:rPr lang="en-US" sz="1200" b="0" i="0" kern="1200" dirty="0">
                <a:solidFill>
                  <a:schemeClr val="tx1"/>
                </a:solidFill>
                <a:effectLst/>
                <a:latin typeface="+mn-lt"/>
                <a:ea typeface="+mn-ea"/>
                <a:cs typeface="+mn-cs"/>
              </a:rPr>
              <a:t>Gateway functions to allow it to forward packets appropriately. This included interpreting IP headers for routing, handling interfaces, breaking packets into smaller pieces if necessary, etc.</a:t>
            </a:r>
          </a:p>
          <a:p>
            <a:r>
              <a:rPr lang="en-US" sz="1200" b="0" i="0" kern="1200" dirty="0">
                <a:solidFill>
                  <a:schemeClr val="tx1"/>
                </a:solidFill>
                <a:effectLst/>
                <a:latin typeface="+mn-lt"/>
                <a:ea typeface="+mn-ea"/>
                <a:cs typeface="+mn-cs"/>
              </a:rPr>
              <a:t>The need for end-end checksums, reassembly of packets from fragments and detection of duplicates, if any.</a:t>
            </a:r>
          </a:p>
          <a:p>
            <a:r>
              <a:rPr lang="en-US" sz="1200" b="0" i="0" kern="1200" dirty="0">
                <a:solidFill>
                  <a:schemeClr val="tx1"/>
                </a:solidFill>
                <a:effectLst/>
                <a:latin typeface="+mn-lt"/>
                <a:ea typeface="+mn-ea"/>
                <a:cs typeface="+mn-cs"/>
              </a:rPr>
              <a:t>The need for global addressing</a:t>
            </a:r>
          </a:p>
          <a:p>
            <a:r>
              <a:rPr lang="en-US" sz="1200" b="0" i="0" kern="1200" dirty="0">
                <a:solidFill>
                  <a:schemeClr val="tx1"/>
                </a:solidFill>
                <a:effectLst/>
                <a:latin typeface="+mn-lt"/>
                <a:ea typeface="+mn-ea"/>
                <a:cs typeface="+mn-cs"/>
              </a:rPr>
              <a:t>Techniques for host to host flow control.</a:t>
            </a:r>
          </a:p>
          <a:p>
            <a:r>
              <a:rPr lang="en-US" sz="1200" b="0" i="0" kern="1200" dirty="0">
                <a:solidFill>
                  <a:schemeClr val="tx1"/>
                </a:solidFill>
                <a:effectLst/>
                <a:latin typeface="+mn-lt"/>
                <a:ea typeface="+mn-ea"/>
                <a:cs typeface="+mn-cs"/>
              </a:rPr>
              <a:t>Interfacing with the various operating systems</a:t>
            </a:r>
          </a:p>
          <a:p>
            <a:r>
              <a:rPr lang="en-US" sz="1200" b="0" i="0" kern="1200" dirty="0">
                <a:solidFill>
                  <a:schemeClr val="tx1"/>
                </a:solidFill>
                <a:effectLst/>
                <a:latin typeface="+mn-lt"/>
                <a:ea typeface="+mn-ea"/>
                <a:cs typeface="+mn-cs"/>
              </a:rPr>
              <a:t>There were also other concerns, such as implementation efficiency, internetwork performance, but these were secondary considerations at first.</a:t>
            </a:r>
          </a:p>
          <a:p>
            <a:endParaRPr lang="en-US" dirty="0"/>
          </a:p>
        </p:txBody>
      </p:sp>
      <p:sp>
        <p:nvSpPr>
          <p:cNvPr id="4" name="Slide Number Placeholder 3"/>
          <p:cNvSpPr>
            <a:spLocks noGrp="1"/>
          </p:cNvSpPr>
          <p:nvPr>
            <p:ph type="sldNum" sz="quarter" idx="5"/>
          </p:nvPr>
        </p:nvSpPr>
        <p:spPr/>
        <p:txBody>
          <a:bodyPr/>
          <a:lstStyle/>
          <a:p>
            <a:fld id="{66EEB263-8F57-4F7F-B69D-DEBFD67F647F}" type="slidenum">
              <a:rPr lang="en-US" smtClean="0"/>
              <a:t>20</a:t>
            </a:fld>
            <a:endParaRPr lang="en-US"/>
          </a:p>
        </p:txBody>
      </p:sp>
    </p:spTree>
    <p:extLst>
      <p:ext uri="{BB962C8B-B14F-4D97-AF65-F5344CB8AC3E}">
        <p14:creationId xmlns:p14="http://schemas.microsoft.com/office/powerpoint/2010/main" val="35686594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ARPANET and MILNET split to remove military components from ARPANET</a:t>
            </a:r>
          </a:p>
          <a:p>
            <a:r>
              <a:rPr lang="en-US" dirty="0"/>
              <a:t>JAN 1 1983 – “flag day” -&gt; marked the start of the modern internet</a:t>
            </a:r>
          </a:p>
          <a:p>
            <a:r>
              <a:rPr lang="en-US" dirty="0"/>
              <a:t>BSD TCP – Berkeley Sockets library for bind, listen, accept, connect </a:t>
            </a:r>
            <a:r>
              <a:rPr lang="en-US" dirty="0" err="1"/>
              <a:t>etc.etc</a:t>
            </a:r>
            <a:r>
              <a:rPr lang="en-US" dirty="0"/>
              <a:t>.</a:t>
            </a:r>
          </a:p>
          <a:p>
            <a:r>
              <a:rPr lang="en-US" dirty="0"/>
              <a:t>Deering and Cheriton – multicast RFC 966</a:t>
            </a:r>
          </a:p>
          <a:p>
            <a:r>
              <a:rPr lang="en-US" sz="1200" b="0" i="0" kern="1200" dirty="0">
                <a:solidFill>
                  <a:schemeClr val="tx1"/>
                </a:solidFill>
                <a:effectLst/>
                <a:latin typeface="+mn-lt"/>
                <a:ea typeface="+mn-ea"/>
                <a:cs typeface="+mn-cs"/>
              </a:rPr>
              <a:t>NSFNET went online in 1986 and connected the supercomputer centers at 56,000 bits per second. NSF and Domain Names. Funded by Military, because so many DoD uses. Growth rate too high.</a:t>
            </a:r>
            <a:endParaRPr lang="en-US" dirty="0"/>
          </a:p>
          <a:p>
            <a:endParaRPr lang="en-US" dirty="0"/>
          </a:p>
        </p:txBody>
      </p:sp>
      <p:sp>
        <p:nvSpPr>
          <p:cNvPr id="4" name="Slide Number Placeholder 3"/>
          <p:cNvSpPr>
            <a:spLocks noGrp="1"/>
          </p:cNvSpPr>
          <p:nvPr>
            <p:ph type="sldNum" sz="quarter" idx="5"/>
          </p:nvPr>
        </p:nvSpPr>
        <p:spPr/>
        <p:txBody>
          <a:bodyPr/>
          <a:lstStyle/>
          <a:p>
            <a:fld id="{66EEB263-8F57-4F7F-B69D-DEBFD67F647F}" type="slidenum">
              <a:rPr lang="en-US" smtClean="0"/>
              <a:t>25</a:t>
            </a:fld>
            <a:endParaRPr lang="en-US"/>
          </a:p>
        </p:txBody>
      </p:sp>
    </p:spTree>
    <p:extLst>
      <p:ext uri="{BB962C8B-B14F-4D97-AF65-F5344CB8AC3E}">
        <p14:creationId xmlns:p14="http://schemas.microsoft.com/office/powerpoint/2010/main" val="34276746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844A92E-96CE-FE4A-94F9-263843D56581}" type="datetimeFigureOut">
              <a:rPr lang="en-US" smtClean="0"/>
              <a:t>1/22/21</a:t>
            </a:fld>
            <a:endParaRPr lang="en-US"/>
          </a:p>
        </p:txBody>
      </p:sp>
      <p:sp>
        <p:nvSpPr>
          <p:cNvPr id="5" name="Footer Placeholder 4"/>
          <p:cNvSpPr>
            <a:spLocks noGrp="1"/>
          </p:cNvSpPr>
          <p:nvPr>
            <p:ph type="ftr" sz="quarter" idx="11"/>
          </p:nvPr>
        </p:nvSpPr>
        <p:spPr>
          <a:xfrm>
            <a:off x="2416500" y="329307"/>
            <a:ext cx="4973915" cy="309201"/>
          </a:xfrm>
        </p:spPr>
        <p:txBody>
          <a:bodyPr/>
          <a:lstStyle/>
          <a:p>
            <a:endParaRPr lang="en-US"/>
          </a:p>
        </p:txBody>
      </p:sp>
      <p:sp>
        <p:nvSpPr>
          <p:cNvPr id="6" name="Slide Number Placeholder 5"/>
          <p:cNvSpPr>
            <a:spLocks noGrp="1"/>
          </p:cNvSpPr>
          <p:nvPr>
            <p:ph type="sldNum" sz="quarter" idx="12"/>
          </p:nvPr>
        </p:nvSpPr>
        <p:spPr>
          <a:xfrm>
            <a:off x="1437664" y="798973"/>
            <a:ext cx="811019" cy="503578"/>
          </a:xfrm>
        </p:spPr>
        <p:txBody>
          <a:bodyPr/>
          <a:lstStyle/>
          <a:p>
            <a:fld id="{E4C8F47D-330D-9747-A465-50E8AEFDF579}" type="slidenum">
              <a:rPr lang="en-US" smtClean="0"/>
              <a:t>‹#›</a:t>
            </a:fld>
            <a:endParaRPr lang="en-US"/>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379052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844A92E-96CE-FE4A-94F9-263843D56581}" type="datetimeFigureOut">
              <a:rPr lang="en-US" smtClean="0"/>
              <a:t>1/22/21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4C8F47D-330D-9747-A465-50E8AEFDF579}" type="slidenum">
              <a:rPr lang="en-US" smtClean="0"/>
              <a:t>‹#›</a:t>
            </a:fld>
            <a:endParaRPr lang="en-US"/>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5607110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844A92E-96CE-FE4A-94F9-263843D56581}" type="datetimeFigureOut">
              <a:rPr lang="en-US" smtClean="0"/>
              <a:t>1/22/21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4C8F47D-330D-9747-A465-50E8AEFDF579}" type="slidenum">
              <a:rPr lang="en-US" smtClean="0"/>
              <a:t>‹#›</a:t>
            </a:fld>
            <a:endParaRPr lang="en-US"/>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8871111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844A92E-96CE-FE4A-94F9-263843D56581}" type="datetimeFigureOut">
              <a:rPr lang="en-US" smtClean="0"/>
              <a:t>1/22/21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4C8F47D-330D-9747-A465-50E8AEFDF579}" type="slidenum">
              <a:rPr lang="en-US" smtClean="0"/>
              <a:t>‹#›</a:t>
            </a:fld>
            <a:endParaRPr lang="en-US"/>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8955094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844A92E-96CE-FE4A-94F9-263843D56581}" type="datetimeFigureOut">
              <a:rPr lang="en-US" smtClean="0"/>
              <a:t>1/22/21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4C8F47D-330D-9747-A465-50E8AEFDF579}" type="slidenum">
              <a:rPr lang="en-US" smtClean="0"/>
              <a:t>‹#›</a:t>
            </a:fld>
            <a:endParaRPr lang="en-US"/>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4477866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844A92E-96CE-FE4A-94F9-263843D56581}" type="datetimeFigureOut">
              <a:rPr lang="en-US" smtClean="0"/>
              <a:t>1/22/21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4C8F47D-330D-9747-A465-50E8AEFDF579}" type="slidenum">
              <a:rPr lang="en-US" smtClean="0"/>
              <a:t>‹#›</a:t>
            </a:fld>
            <a:endParaRPr lang="en-US"/>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1486600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844A92E-96CE-FE4A-94F9-263843D56581}" type="datetimeFigureOut">
              <a:rPr lang="en-US" smtClean="0"/>
              <a:t>1/22/21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4C8F47D-330D-9747-A465-50E8AEFDF579}" type="slidenum">
              <a:rPr lang="en-US" smtClean="0"/>
              <a:t>‹#›</a:t>
            </a:fld>
            <a:endParaRPr lang="en-US"/>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6617884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844A92E-96CE-FE4A-94F9-263843D56581}" type="datetimeFigureOut">
              <a:rPr lang="en-US" smtClean="0"/>
              <a:t>1/22/21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4C8F47D-330D-9747-A465-50E8AEFDF579}" type="slidenum">
              <a:rPr lang="en-US" smtClean="0"/>
              <a:t>‹#›</a:t>
            </a:fld>
            <a:endParaRPr lang="en-US"/>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3864195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844A92E-96CE-FE4A-94F9-263843D56581}" type="datetimeFigureOut">
              <a:rPr lang="en-US" smtClean="0"/>
              <a:t>1/22/21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4C8F47D-330D-9747-A465-50E8AEFDF579}" type="slidenum">
              <a:rPr lang="en-US" smtClean="0"/>
              <a:t>‹#›</a:t>
            </a:fld>
            <a:endParaRPr lang="en-US"/>
          </a:p>
        </p:txBody>
      </p:sp>
    </p:spTree>
    <p:extLst>
      <p:ext uri="{BB962C8B-B14F-4D97-AF65-F5344CB8AC3E}">
        <p14:creationId xmlns:p14="http://schemas.microsoft.com/office/powerpoint/2010/main" val="14926030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844A92E-96CE-FE4A-94F9-263843D56581}" type="datetimeFigureOut">
              <a:rPr lang="en-US" smtClean="0"/>
              <a:t>1/22/21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4C8F47D-330D-9747-A465-50E8AEFDF579}" type="slidenum">
              <a:rPr lang="en-US" smtClean="0"/>
              <a:t>‹#›</a:t>
            </a:fld>
            <a:endParaRPr lang="en-US"/>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4277623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3844A92E-96CE-FE4A-94F9-263843D56581}" type="datetimeFigureOut">
              <a:rPr lang="en-US" smtClean="0"/>
              <a:t>1/22/21</a:t>
            </a:fld>
            <a:endParaRPr lang="en-US"/>
          </a:p>
        </p:txBody>
      </p:sp>
      <p:sp>
        <p:nvSpPr>
          <p:cNvPr id="6" name="Footer Placeholder 5"/>
          <p:cNvSpPr>
            <a:spLocks noGrp="1"/>
          </p:cNvSpPr>
          <p:nvPr>
            <p:ph type="ftr" sz="quarter" idx="11"/>
          </p:nvPr>
        </p:nvSpPr>
        <p:spPr>
          <a:xfrm>
            <a:off x="1447382" y="318640"/>
            <a:ext cx="5541004" cy="320931"/>
          </a:xfrm>
        </p:spPr>
        <p:txBody>
          <a:bodyPr/>
          <a:lstStyle/>
          <a:p>
            <a:endParaRPr lang="en-US"/>
          </a:p>
        </p:txBody>
      </p:sp>
      <p:sp>
        <p:nvSpPr>
          <p:cNvPr id="7" name="Slide Number Placeholder 6"/>
          <p:cNvSpPr>
            <a:spLocks noGrp="1"/>
          </p:cNvSpPr>
          <p:nvPr>
            <p:ph type="sldNum" sz="quarter" idx="12"/>
          </p:nvPr>
        </p:nvSpPr>
        <p:spPr/>
        <p:txBody>
          <a:bodyPr/>
          <a:lstStyle/>
          <a:p>
            <a:fld id="{E4C8F47D-330D-9747-A465-50E8AEFDF579}" type="slidenum">
              <a:rPr lang="en-US" smtClean="0"/>
              <a:t>‹#›</a:t>
            </a:fld>
            <a:endParaRPr lang="en-US"/>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6526575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3844A92E-96CE-FE4A-94F9-263843D56581}" type="datetimeFigureOut">
              <a:rPr lang="en-US" smtClean="0"/>
              <a:t>1/22/21</a:t>
            </a:fld>
            <a:endParaRPr lang="en-US"/>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E4C8F47D-330D-9747-A465-50E8AEFDF579}" type="slidenum">
              <a:rPr lang="en-US" smtClean="0"/>
              <a:t>‹#›</a:t>
            </a:fld>
            <a:endParaRPr lang="en-US"/>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2644434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CA8E8B-61C0-EF4E-BA7F-8F7F0A9E3C00}"/>
              </a:ext>
            </a:extLst>
          </p:cNvPr>
          <p:cNvSpPr>
            <a:spLocks noGrp="1"/>
          </p:cNvSpPr>
          <p:nvPr>
            <p:ph type="ctrTitle"/>
          </p:nvPr>
        </p:nvSpPr>
        <p:spPr/>
        <p:txBody>
          <a:bodyPr/>
          <a:lstStyle/>
          <a:p>
            <a:r>
              <a:rPr lang="en-US" dirty="0"/>
              <a:t>CS 334 / CS 534</a:t>
            </a:r>
            <a:br>
              <a:rPr lang="en-US" dirty="0"/>
            </a:br>
            <a:r>
              <a:rPr lang="en-US" dirty="0"/>
              <a:t>Networking</a:t>
            </a:r>
          </a:p>
        </p:txBody>
      </p:sp>
      <p:sp>
        <p:nvSpPr>
          <p:cNvPr id="3" name="Subtitle 2">
            <a:extLst>
              <a:ext uri="{FF2B5EF4-FFF2-40B4-BE49-F238E27FC236}">
                <a16:creationId xmlns:a16="http://schemas.microsoft.com/office/drawing/2014/main" id="{9021F028-9FAF-3545-88AA-055EBBAFE748}"/>
              </a:ext>
            </a:extLst>
          </p:cNvPr>
          <p:cNvSpPr>
            <a:spLocks noGrp="1"/>
          </p:cNvSpPr>
          <p:nvPr>
            <p:ph type="subTitle" idx="1"/>
          </p:nvPr>
        </p:nvSpPr>
        <p:spPr/>
        <p:txBody>
          <a:bodyPr>
            <a:normAutofit/>
          </a:bodyPr>
          <a:lstStyle/>
          <a:p>
            <a:r>
              <a:rPr lang="en-US" dirty="0"/>
              <a:t>Lecture 02</a:t>
            </a:r>
          </a:p>
          <a:p>
            <a:r>
              <a:rPr lang="en-US" dirty="0"/>
              <a:t>History of Networking</a:t>
            </a:r>
          </a:p>
        </p:txBody>
      </p:sp>
    </p:spTree>
    <p:extLst>
      <p:ext uri="{BB962C8B-B14F-4D97-AF65-F5344CB8AC3E}">
        <p14:creationId xmlns:p14="http://schemas.microsoft.com/office/powerpoint/2010/main" val="22209675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61351-3676-7B45-9A8E-6537D411BE61}"/>
              </a:ext>
            </a:extLst>
          </p:cNvPr>
          <p:cNvSpPr>
            <a:spLocks noGrp="1"/>
          </p:cNvSpPr>
          <p:nvPr>
            <p:ph type="title"/>
          </p:nvPr>
        </p:nvSpPr>
        <p:spPr/>
        <p:txBody>
          <a:bodyPr/>
          <a:lstStyle/>
          <a:p>
            <a:r>
              <a:rPr lang="en-US" dirty="0"/>
              <a:t>Telephony</a:t>
            </a:r>
          </a:p>
        </p:txBody>
      </p:sp>
      <p:sp>
        <p:nvSpPr>
          <p:cNvPr id="3" name="Content Placeholder 2">
            <a:extLst>
              <a:ext uri="{FF2B5EF4-FFF2-40B4-BE49-F238E27FC236}">
                <a16:creationId xmlns:a16="http://schemas.microsoft.com/office/drawing/2014/main" id="{0F842CDE-9FC9-DC45-8EB7-7ADE056193E7}"/>
              </a:ext>
            </a:extLst>
          </p:cNvPr>
          <p:cNvSpPr>
            <a:spLocks noGrp="1"/>
          </p:cNvSpPr>
          <p:nvPr>
            <p:ph idx="1"/>
          </p:nvPr>
        </p:nvSpPr>
        <p:spPr/>
        <p:txBody>
          <a:bodyPr/>
          <a:lstStyle/>
          <a:p>
            <a:r>
              <a:rPr lang="en-US" dirty="0"/>
              <a:t>1876: Alexander Grand Bell invents telephone</a:t>
            </a:r>
          </a:p>
          <a:p>
            <a:r>
              <a:rPr lang="en-US" dirty="0"/>
              <a:t>Key challenge: how to </a:t>
            </a:r>
            <a:r>
              <a:rPr lang="en-US" i="1" dirty="0"/>
              <a:t>scale</a:t>
            </a:r>
            <a:r>
              <a:rPr lang="en-US" dirty="0"/>
              <a:t> the network?</a:t>
            </a:r>
          </a:p>
          <a:p>
            <a:pPr lvl="1"/>
            <a:r>
              <a:rPr lang="en-US" dirty="0"/>
              <a:t>Originally, </a:t>
            </a:r>
            <a:r>
              <a:rPr lang="en-US" i="1" dirty="0"/>
              <a:t>all phones </a:t>
            </a:r>
            <a:r>
              <a:rPr lang="en-US" b="1" i="1" dirty="0"/>
              <a:t>directly </a:t>
            </a:r>
            <a:r>
              <a:rPr lang="en-US" i="1" dirty="0"/>
              <a:t>connected!</a:t>
            </a:r>
          </a:p>
          <a:p>
            <a:pPr lvl="2"/>
            <a:r>
              <a:rPr lang="en-US" dirty="0"/>
              <a:t>O(n^2) complexity! n*(n - 1)/ 2 connections; yikes!</a:t>
            </a:r>
          </a:p>
          <a:p>
            <a:pPr lvl="1"/>
            <a:r>
              <a:rPr lang="en-US" dirty="0"/>
              <a:t>1878: Switching</a:t>
            </a:r>
          </a:p>
          <a:p>
            <a:pPr lvl="1"/>
            <a:r>
              <a:rPr lang="en-US" dirty="0"/>
              <a:t>1937: Trunk lines + multiplexing</a:t>
            </a:r>
          </a:p>
        </p:txBody>
      </p:sp>
      <p:grpSp>
        <p:nvGrpSpPr>
          <p:cNvPr id="59" name="Group 58">
            <a:extLst>
              <a:ext uri="{FF2B5EF4-FFF2-40B4-BE49-F238E27FC236}">
                <a16:creationId xmlns:a16="http://schemas.microsoft.com/office/drawing/2014/main" id="{66D7E509-89CA-6542-8FFA-D06BDB2BBB4A}"/>
              </a:ext>
            </a:extLst>
          </p:cNvPr>
          <p:cNvGrpSpPr/>
          <p:nvPr/>
        </p:nvGrpSpPr>
        <p:grpSpPr>
          <a:xfrm>
            <a:off x="5467119" y="2239217"/>
            <a:ext cx="6303881" cy="3691516"/>
            <a:chOff x="4270090" y="2920859"/>
            <a:chExt cx="6303881" cy="3691516"/>
          </a:xfrm>
        </p:grpSpPr>
        <p:cxnSp>
          <p:nvCxnSpPr>
            <p:cNvPr id="37" name="Straight Connector 36">
              <a:extLst>
                <a:ext uri="{FF2B5EF4-FFF2-40B4-BE49-F238E27FC236}">
                  <a16:creationId xmlns:a16="http://schemas.microsoft.com/office/drawing/2014/main" id="{3B91D332-B0D1-174D-B0E1-660DB053F257}"/>
                </a:ext>
              </a:extLst>
            </p:cNvPr>
            <p:cNvCxnSpPr/>
            <p:nvPr/>
          </p:nvCxnSpPr>
          <p:spPr>
            <a:xfrm>
              <a:off x="5302169" y="4759918"/>
              <a:ext cx="854750" cy="638602"/>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0AF66590-672E-2D42-B922-01A47EAD3ECA}"/>
                </a:ext>
              </a:extLst>
            </p:cNvPr>
            <p:cNvCxnSpPr/>
            <p:nvPr/>
          </p:nvCxnSpPr>
          <p:spPr>
            <a:xfrm>
              <a:off x="4624876" y="5437211"/>
              <a:ext cx="1532043" cy="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BF3D445-1CB8-9C4F-8416-70E585D15CD6}"/>
                </a:ext>
              </a:extLst>
            </p:cNvPr>
            <p:cNvCxnSpPr/>
            <p:nvPr/>
          </p:nvCxnSpPr>
          <p:spPr>
            <a:xfrm flipV="1">
              <a:off x="5302169" y="5437211"/>
              <a:ext cx="854750" cy="600544"/>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3C2C8DE6-03B8-9148-9A48-E240CDAE3AB4}"/>
                </a:ext>
              </a:extLst>
            </p:cNvPr>
            <p:cNvCxnSpPr/>
            <p:nvPr/>
          </p:nvCxnSpPr>
          <p:spPr>
            <a:xfrm flipH="1">
              <a:off x="8872118" y="3326694"/>
              <a:ext cx="476735" cy="1038742"/>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80AAACE8-6D69-6D45-8351-B5D85865E0B3}"/>
                </a:ext>
              </a:extLst>
            </p:cNvPr>
            <p:cNvCxnSpPr/>
            <p:nvPr/>
          </p:nvCxnSpPr>
          <p:spPr>
            <a:xfrm flipV="1">
              <a:off x="8872118" y="3606222"/>
              <a:ext cx="1236885" cy="759214"/>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6C9D1017-301D-2049-B4EB-9A3E4BA95E47}"/>
                </a:ext>
              </a:extLst>
            </p:cNvPr>
            <p:cNvCxnSpPr/>
            <p:nvPr/>
          </p:nvCxnSpPr>
          <p:spPr>
            <a:xfrm flipV="1">
              <a:off x="8872118" y="4364431"/>
              <a:ext cx="1322136" cy="1005"/>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F1C46634-2208-4B4E-A27D-1752ED67D86D}"/>
                </a:ext>
              </a:extLst>
            </p:cNvPr>
            <p:cNvCxnSpPr/>
            <p:nvPr/>
          </p:nvCxnSpPr>
          <p:spPr>
            <a:xfrm flipH="1" flipV="1">
              <a:off x="9016207" y="5699109"/>
              <a:ext cx="853419" cy="570585"/>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3F4EAD9D-CEA3-3941-90EE-8FE85F9C12F7}"/>
                </a:ext>
              </a:extLst>
            </p:cNvPr>
            <p:cNvCxnSpPr/>
            <p:nvPr/>
          </p:nvCxnSpPr>
          <p:spPr>
            <a:xfrm flipV="1">
              <a:off x="8017368" y="5699109"/>
              <a:ext cx="992839" cy="554161"/>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5BD67814-DC00-244C-B8FA-03D58256C402}"/>
                </a:ext>
              </a:extLst>
            </p:cNvPr>
            <p:cNvCxnSpPr/>
            <p:nvPr/>
          </p:nvCxnSpPr>
          <p:spPr>
            <a:xfrm flipV="1">
              <a:off x="6156919" y="4364431"/>
              <a:ext cx="2715199" cy="1034089"/>
            </a:xfrm>
            <a:prstGeom prst="line">
              <a:avLst/>
            </a:prstGeom>
            <a:ln w="762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60F2D967-CC2C-1F47-A8BF-5CC3AB62F4CF}"/>
                </a:ext>
              </a:extLst>
            </p:cNvPr>
            <p:cNvCxnSpPr/>
            <p:nvPr/>
          </p:nvCxnSpPr>
          <p:spPr>
            <a:xfrm>
              <a:off x="6156919" y="5398520"/>
              <a:ext cx="2853288" cy="300589"/>
            </a:xfrm>
            <a:prstGeom prst="line">
              <a:avLst/>
            </a:prstGeom>
            <a:ln w="762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0DFDDB12-18F0-A642-B36F-1C72FCDC5C3F}"/>
                </a:ext>
              </a:extLst>
            </p:cNvPr>
            <p:cNvCxnSpPr/>
            <p:nvPr/>
          </p:nvCxnSpPr>
          <p:spPr>
            <a:xfrm flipH="1" flipV="1">
              <a:off x="8872118" y="4364431"/>
              <a:ext cx="138089" cy="1372736"/>
            </a:xfrm>
            <a:prstGeom prst="line">
              <a:avLst/>
            </a:prstGeom>
            <a:ln w="76200">
              <a:solidFill>
                <a:schemeClr val="accent3"/>
              </a:solidFill>
            </a:ln>
          </p:spPr>
          <p:style>
            <a:lnRef idx="1">
              <a:schemeClr val="accent1"/>
            </a:lnRef>
            <a:fillRef idx="0">
              <a:schemeClr val="accent1"/>
            </a:fillRef>
            <a:effectRef idx="0">
              <a:schemeClr val="accent1"/>
            </a:effectRef>
            <a:fontRef idx="minor">
              <a:schemeClr val="tx1"/>
            </a:fontRef>
          </p:style>
        </p:cxnSp>
        <p:pic>
          <p:nvPicPr>
            <p:cNvPr id="48" name="Picture 3" descr="C:\Users\t0ph3r\Documents\CS 4700\assets\Style-Switch-User-icon.png">
              <a:extLst>
                <a:ext uri="{FF2B5EF4-FFF2-40B4-BE49-F238E27FC236}">
                  <a16:creationId xmlns:a16="http://schemas.microsoft.com/office/drawing/2014/main" id="{3F5ADBCE-56B2-AA42-9034-CD79270C0E3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40816" y="4882417"/>
              <a:ext cx="1032207" cy="1032207"/>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3" descr="C:\Users\t0ph3r\Documents\CS 4700\assets\Style-Switch-User-icon.png">
              <a:extLst>
                <a:ext uri="{FF2B5EF4-FFF2-40B4-BE49-F238E27FC236}">
                  <a16:creationId xmlns:a16="http://schemas.microsoft.com/office/drawing/2014/main" id="{F2EF498D-2EF5-A348-9BE8-A20E3B7364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00104" y="5221064"/>
              <a:ext cx="1032207" cy="1032207"/>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3" descr="C:\Users\t0ph3r\Documents\CS 4700\assets\Style-Switch-User-icon.png">
              <a:extLst>
                <a:ext uri="{FF2B5EF4-FFF2-40B4-BE49-F238E27FC236}">
                  <a16:creationId xmlns:a16="http://schemas.microsoft.com/office/drawing/2014/main" id="{A151E30E-68FD-3D49-BC60-3029A02ABD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56015" y="3849333"/>
              <a:ext cx="1032207" cy="1032207"/>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4" descr="C:\Users\t0ph3r\Documents\CS 4700\assets\phone.png">
              <a:extLst>
                <a:ext uri="{FF2B5EF4-FFF2-40B4-BE49-F238E27FC236}">
                  <a16:creationId xmlns:a16="http://schemas.microsoft.com/office/drawing/2014/main" id="{9A9A5E86-183F-444E-B5BE-CE147D70CD3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55453" y="4364431"/>
              <a:ext cx="685363" cy="685363"/>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4" descr="C:\Users\t0ph3r\Documents\CS 4700\assets\phone.png">
              <a:extLst>
                <a:ext uri="{FF2B5EF4-FFF2-40B4-BE49-F238E27FC236}">
                  <a16:creationId xmlns:a16="http://schemas.microsoft.com/office/drawing/2014/main" id="{B96DB071-DB49-3440-8EFF-2C69F4AB91E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70090" y="5109291"/>
              <a:ext cx="685363" cy="685363"/>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4" descr="C:\Users\t0ph3r\Documents\CS 4700\assets\phone.png">
              <a:extLst>
                <a:ext uri="{FF2B5EF4-FFF2-40B4-BE49-F238E27FC236}">
                  <a16:creationId xmlns:a16="http://schemas.microsoft.com/office/drawing/2014/main" id="{5101C4D1-C0FE-7549-8C7E-3CC9C305F03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55452" y="5768657"/>
              <a:ext cx="685363" cy="685363"/>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4" descr="C:\Users\t0ph3r\Documents\CS 4700\assets\phone.png">
              <a:extLst>
                <a:ext uri="{FF2B5EF4-FFF2-40B4-BE49-F238E27FC236}">
                  <a16:creationId xmlns:a16="http://schemas.microsoft.com/office/drawing/2014/main" id="{C6AFD937-FA89-5240-8060-9DD30C1DC0D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010207" y="2920859"/>
              <a:ext cx="685363" cy="685363"/>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4" descr="C:\Users\t0ph3r\Documents\CS 4700\assets\phone.png">
              <a:extLst>
                <a:ext uri="{FF2B5EF4-FFF2-40B4-BE49-F238E27FC236}">
                  <a16:creationId xmlns:a16="http://schemas.microsoft.com/office/drawing/2014/main" id="{69552566-3113-BD4C-B38F-F6300DAE8A1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766321" y="3263540"/>
              <a:ext cx="685363" cy="685363"/>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4" descr="C:\Users\t0ph3r\Documents\CS 4700\assets\phone.png">
              <a:extLst>
                <a:ext uri="{FF2B5EF4-FFF2-40B4-BE49-F238E27FC236}">
                  <a16:creationId xmlns:a16="http://schemas.microsoft.com/office/drawing/2014/main" id="{986C51B0-1BC2-9544-8108-D735F713994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888608" y="4022754"/>
              <a:ext cx="685363" cy="685363"/>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4" descr="C:\Users\t0ph3r\Documents\CS 4700\assets\phone.png">
              <a:extLst>
                <a:ext uri="{FF2B5EF4-FFF2-40B4-BE49-F238E27FC236}">
                  <a16:creationId xmlns:a16="http://schemas.microsoft.com/office/drawing/2014/main" id="{2BEDEDE6-6AFD-444E-8972-A6BEC893A01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75986" y="5910588"/>
              <a:ext cx="685363" cy="685363"/>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4" descr="C:\Users\t0ph3r\Documents\CS 4700\assets\phone.png">
              <a:extLst>
                <a:ext uri="{FF2B5EF4-FFF2-40B4-BE49-F238E27FC236}">
                  <a16:creationId xmlns:a16="http://schemas.microsoft.com/office/drawing/2014/main" id="{0BFF069B-4798-F249-BA91-1D70DD206B2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526944" y="5927012"/>
              <a:ext cx="685363" cy="685363"/>
            </a:xfrm>
            <a:prstGeom prst="rect">
              <a:avLst/>
            </a:prstGeom>
            <a:noFill/>
            <a:extLst>
              <a:ext uri="{909E8E84-426E-40DD-AFC4-6F175D3DCCD1}">
                <a14:hiddenFill xmlns:a14="http://schemas.microsoft.com/office/drawing/2010/main">
                  <a:solidFill>
                    <a:srgbClr val="FFFFFF"/>
                  </a:solidFill>
                </a14:hiddenFill>
              </a:ext>
            </a:extLst>
          </p:spPr>
        </p:pic>
      </p:grpSp>
      <p:sp>
        <p:nvSpPr>
          <p:cNvPr id="4" name="Alternate Process 3">
            <a:extLst>
              <a:ext uri="{FF2B5EF4-FFF2-40B4-BE49-F238E27FC236}">
                <a16:creationId xmlns:a16="http://schemas.microsoft.com/office/drawing/2014/main" id="{FF769257-2CC5-8D4C-8698-7907FAFE43BB}"/>
              </a:ext>
            </a:extLst>
          </p:cNvPr>
          <p:cNvSpPr/>
          <p:nvPr/>
        </p:nvSpPr>
        <p:spPr>
          <a:xfrm>
            <a:off x="738758" y="378218"/>
            <a:ext cx="10827445" cy="5925787"/>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dirty="0"/>
              <a:t>Advantages:</a:t>
            </a:r>
          </a:p>
          <a:p>
            <a:pPr marL="571500" indent="-571500">
              <a:buFont typeface="Arial" panose="020B0604020202020204" pitchFamily="34" charset="0"/>
              <a:buChar char="•"/>
            </a:pPr>
            <a:r>
              <a:rPr lang="en-US" sz="3600" dirty="0"/>
              <a:t>Easy to use</a:t>
            </a:r>
          </a:p>
          <a:p>
            <a:pPr marL="571500" indent="-571500">
              <a:buFont typeface="Arial" panose="020B0604020202020204" pitchFamily="34" charset="0"/>
              <a:buChar char="•"/>
            </a:pPr>
            <a:r>
              <a:rPr lang="en-US" sz="3600" dirty="0"/>
              <a:t>Switching mitigates complexity</a:t>
            </a:r>
          </a:p>
          <a:p>
            <a:pPr marL="571500" indent="-571500">
              <a:buFont typeface="Arial" panose="020B0604020202020204" pitchFamily="34" charset="0"/>
              <a:buChar char="•"/>
            </a:pPr>
            <a:r>
              <a:rPr lang="en-US" sz="3600" dirty="0"/>
              <a:t>Makes cable management tractable</a:t>
            </a:r>
          </a:p>
          <a:p>
            <a:r>
              <a:rPr lang="en-US" sz="3600" dirty="0"/>
              <a:t>Problems:</a:t>
            </a:r>
          </a:p>
          <a:p>
            <a:pPr marL="571500" indent="-571500">
              <a:buFont typeface="Arial" panose="020B0604020202020204" pitchFamily="34" charset="0"/>
              <a:buChar char="•"/>
            </a:pPr>
            <a:r>
              <a:rPr lang="en-US" sz="3600" dirty="0"/>
              <a:t>Manual switching :’(</a:t>
            </a:r>
          </a:p>
          <a:p>
            <a:pPr marL="571500" indent="-571500">
              <a:buFont typeface="Arial" panose="020B0604020202020204" pitchFamily="34" charset="0"/>
              <a:buChar char="•"/>
            </a:pPr>
            <a:r>
              <a:rPr lang="en-US" sz="3600" dirty="0"/>
              <a:t>1918: cross country call took </a:t>
            </a:r>
            <a:r>
              <a:rPr lang="en-US" sz="3600" b="1" dirty="0"/>
              <a:t>15 minutes to set up!</a:t>
            </a:r>
            <a:endParaRPr lang="en-US" sz="3600" dirty="0"/>
          </a:p>
        </p:txBody>
      </p:sp>
    </p:spTree>
    <p:extLst>
      <p:ext uri="{BB962C8B-B14F-4D97-AF65-F5344CB8AC3E}">
        <p14:creationId xmlns:p14="http://schemas.microsoft.com/office/powerpoint/2010/main" val="28282969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D48381-5EEC-BB49-93D4-6D120C9DC979}"/>
              </a:ext>
            </a:extLst>
          </p:cNvPr>
          <p:cNvSpPr>
            <a:spLocks noGrp="1"/>
          </p:cNvSpPr>
          <p:nvPr>
            <p:ph type="title"/>
          </p:nvPr>
        </p:nvSpPr>
        <p:spPr/>
        <p:txBody>
          <a:bodyPr/>
          <a:lstStyle/>
          <a:p>
            <a:r>
              <a:rPr lang="en-US" dirty="0"/>
              <a:t>Growth of the Telephone Network</a:t>
            </a:r>
          </a:p>
        </p:txBody>
      </p:sp>
      <p:sp>
        <p:nvSpPr>
          <p:cNvPr id="3" name="Content Placeholder 2">
            <a:extLst>
              <a:ext uri="{FF2B5EF4-FFF2-40B4-BE49-F238E27FC236}">
                <a16:creationId xmlns:a16="http://schemas.microsoft.com/office/drawing/2014/main" id="{8A87D75D-FE77-2C41-9928-6C4EB1A27B0E}"/>
              </a:ext>
            </a:extLst>
          </p:cNvPr>
          <p:cNvSpPr>
            <a:spLocks noGrp="1"/>
          </p:cNvSpPr>
          <p:nvPr>
            <p:ph idx="1"/>
          </p:nvPr>
        </p:nvSpPr>
        <p:spPr/>
        <p:txBody>
          <a:bodyPr>
            <a:normAutofit fontScale="92500" lnSpcReduction="20000"/>
          </a:bodyPr>
          <a:lstStyle/>
          <a:p>
            <a:r>
              <a:rPr lang="en-US" dirty="0"/>
              <a:t>1881: Twisted pair for local loops</a:t>
            </a:r>
          </a:p>
          <a:p>
            <a:r>
              <a:rPr lang="en-US" dirty="0"/>
              <a:t>1885: AT&amp;T Formed </a:t>
            </a:r>
            <a:r>
              <a:rPr lang="en-US" dirty="0">
                <a:sym typeface="Wingdings" pitchFamily="2" charset="2"/>
              </a:rPr>
              <a:t></a:t>
            </a:r>
          </a:p>
          <a:p>
            <a:r>
              <a:rPr lang="en-US" dirty="0">
                <a:sym typeface="Wingdings" pitchFamily="2" charset="2"/>
              </a:rPr>
              <a:t>1892: Automatic telephone switches</a:t>
            </a:r>
          </a:p>
          <a:p>
            <a:r>
              <a:rPr lang="en-US" dirty="0">
                <a:sym typeface="Wingdings" pitchFamily="2" charset="2"/>
              </a:rPr>
              <a:t>1903: 3 million telephones in USA!</a:t>
            </a:r>
          </a:p>
          <a:p>
            <a:r>
              <a:rPr lang="en-US" dirty="0">
                <a:sym typeface="Wingdings" pitchFamily="2" charset="2"/>
              </a:rPr>
              <a:t>1915: First transcontinental cable</a:t>
            </a:r>
          </a:p>
          <a:p>
            <a:r>
              <a:rPr lang="en-US" dirty="0">
                <a:sym typeface="Wingdings" pitchFamily="2" charset="2"/>
              </a:rPr>
              <a:t>1927: First transatlantic cable</a:t>
            </a:r>
          </a:p>
          <a:p>
            <a:r>
              <a:rPr lang="en-US" dirty="0">
                <a:sym typeface="Wingdings" pitchFamily="2" charset="2"/>
              </a:rPr>
              <a:t>1937: First round-the-world call</a:t>
            </a:r>
          </a:p>
          <a:p>
            <a:r>
              <a:rPr lang="en-US" dirty="0">
                <a:sym typeface="Wingdings" pitchFamily="2" charset="2"/>
              </a:rPr>
              <a:t>1946: National numbering plan</a:t>
            </a:r>
            <a:endParaRPr lang="en-US" dirty="0"/>
          </a:p>
        </p:txBody>
      </p:sp>
      <p:pic>
        <p:nvPicPr>
          <p:cNvPr id="4" name="Picture 3" descr="C:\Users\t0ph3r\Documents\CS 4700\assets\UTP_cable.jpg">
            <a:extLst>
              <a:ext uri="{FF2B5EF4-FFF2-40B4-BE49-F238E27FC236}">
                <a16:creationId xmlns:a16="http://schemas.microsoft.com/office/drawing/2014/main" id="{0AEBDAC6-DA47-C14E-B98D-2001D233E1D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805269" y="1583809"/>
            <a:ext cx="2977526" cy="242881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C:\Users\t0ph3r\Documents\CS 4700\assets\p4-1-att.jpg">
            <a:extLst>
              <a:ext uri="{FF2B5EF4-FFF2-40B4-BE49-F238E27FC236}">
                <a16:creationId xmlns:a16="http://schemas.microsoft.com/office/drawing/2014/main" id="{6767F41A-7724-D44F-87EF-B4CC09FB6CB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33101" y="4012620"/>
            <a:ext cx="1929576" cy="25934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1967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F6E25D-3FD6-284E-9C4E-D98ED81ED5CA}"/>
              </a:ext>
            </a:extLst>
          </p:cNvPr>
          <p:cNvSpPr>
            <a:spLocks noGrp="1"/>
          </p:cNvSpPr>
          <p:nvPr>
            <p:ph type="title"/>
          </p:nvPr>
        </p:nvSpPr>
        <p:spPr/>
        <p:txBody>
          <a:bodyPr/>
          <a:lstStyle/>
          <a:p>
            <a:r>
              <a:rPr lang="en-US" dirty="0"/>
              <a:t>From </a:t>
            </a:r>
            <a:r>
              <a:rPr lang="en-US" i="1" dirty="0"/>
              <a:t>Humans</a:t>
            </a:r>
            <a:r>
              <a:rPr lang="en-US" dirty="0"/>
              <a:t> to </a:t>
            </a:r>
            <a:r>
              <a:rPr lang="en-US" i="1" dirty="0"/>
              <a:t>Computers</a:t>
            </a:r>
            <a:endParaRPr lang="en-US" dirty="0"/>
          </a:p>
        </p:txBody>
      </p:sp>
      <p:sp>
        <p:nvSpPr>
          <p:cNvPr id="3" name="Content Placeholder 2">
            <a:extLst>
              <a:ext uri="{FF2B5EF4-FFF2-40B4-BE49-F238E27FC236}">
                <a16:creationId xmlns:a16="http://schemas.microsoft.com/office/drawing/2014/main" id="{22B81ED3-9AB7-EA49-B812-DA89AD6AE2E5}"/>
              </a:ext>
            </a:extLst>
          </p:cNvPr>
          <p:cNvSpPr>
            <a:spLocks noGrp="1"/>
          </p:cNvSpPr>
          <p:nvPr>
            <p:ph idx="1"/>
          </p:nvPr>
        </p:nvSpPr>
        <p:spPr/>
        <p:txBody>
          <a:bodyPr>
            <a:normAutofit fontScale="70000" lnSpcReduction="20000"/>
          </a:bodyPr>
          <a:lstStyle/>
          <a:p>
            <a:r>
              <a:rPr lang="en-US" dirty="0"/>
              <a:t>1958: First use of a model</a:t>
            </a:r>
          </a:p>
          <a:p>
            <a:pPr lvl="1"/>
            <a:r>
              <a:rPr lang="en-US" dirty="0"/>
              <a:t>Machine-to-machine communication</a:t>
            </a:r>
          </a:p>
          <a:p>
            <a:pPr lvl="1"/>
            <a:r>
              <a:rPr lang="en-US" dirty="0"/>
              <a:t>Analog vs. digital signals</a:t>
            </a:r>
          </a:p>
          <a:p>
            <a:r>
              <a:rPr lang="en-US" dirty="0"/>
              <a:t>Many different computer networks</a:t>
            </a:r>
          </a:p>
          <a:p>
            <a:pPr lvl="1"/>
            <a:r>
              <a:rPr lang="en-US" dirty="0"/>
              <a:t>Local vs global</a:t>
            </a:r>
          </a:p>
          <a:p>
            <a:pPr lvl="2"/>
            <a:r>
              <a:rPr lang="en-US" dirty="0"/>
              <a:t>LAN, WAN</a:t>
            </a:r>
          </a:p>
          <a:p>
            <a:pPr lvl="1"/>
            <a:r>
              <a:rPr lang="en-US" dirty="0"/>
              <a:t>Private vs. public</a:t>
            </a:r>
          </a:p>
          <a:p>
            <a:pPr lvl="2"/>
            <a:r>
              <a:rPr lang="en-US" dirty="0"/>
              <a:t>Internet2, </a:t>
            </a:r>
            <a:r>
              <a:rPr lang="en-US" dirty="0" err="1"/>
              <a:t>NIPRNet</a:t>
            </a:r>
            <a:endParaRPr lang="en-US" dirty="0"/>
          </a:p>
          <a:p>
            <a:pPr lvl="1"/>
            <a:r>
              <a:rPr lang="en-US" dirty="0"/>
              <a:t>General purpose vs. special purpose</a:t>
            </a:r>
          </a:p>
          <a:p>
            <a:pPr lvl="2"/>
            <a:r>
              <a:rPr lang="en-US" dirty="0"/>
              <a:t>E.g., credit cards, banks, defense</a:t>
            </a:r>
          </a:p>
          <a:p>
            <a:pPr lvl="1"/>
            <a:r>
              <a:rPr lang="en-US" dirty="0"/>
              <a:t>Technology</a:t>
            </a:r>
          </a:p>
          <a:p>
            <a:pPr lvl="2"/>
            <a:r>
              <a:rPr lang="en-US" dirty="0"/>
              <a:t>Satellite, copper, Fiber</a:t>
            </a:r>
          </a:p>
          <a:p>
            <a:pPr lvl="2"/>
            <a:r>
              <a:rPr lang="en-US" dirty="0"/>
              <a:t>Circuit vs packet switched</a:t>
            </a:r>
          </a:p>
        </p:txBody>
      </p:sp>
      <p:pic>
        <p:nvPicPr>
          <p:cNvPr id="4" name="Picture 2" descr="C:\Users\t0ph3r\Documents\CS 4700\assets\Acoustic_coupler_20041015_175456_1.jpg">
            <a:extLst>
              <a:ext uri="{FF2B5EF4-FFF2-40B4-BE49-F238E27FC236}">
                <a16:creationId xmlns:a16="http://schemas.microsoft.com/office/drawing/2014/main" id="{331C51F7-BD6A-944E-9582-8B9DFEF06E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1690688"/>
            <a:ext cx="5734129" cy="43827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366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anim calcmode="lin" valueType="num">
                                      <p:cBhvr>
                                        <p:cTn id="8" dur="500" fill="hold"/>
                                        <p:tgtEl>
                                          <p:spTgt spid="4"/>
                                        </p:tgtEl>
                                        <p:attrNameLst>
                                          <p:attrName>ppt_x</p:attrName>
                                        </p:attrNameLst>
                                      </p:cBhvr>
                                      <p:tavLst>
                                        <p:tav tm="0">
                                          <p:val>
                                            <p:strVal val="#ppt_x"/>
                                          </p:val>
                                        </p:tav>
                                        <p:tav tm="100000">
                                          <p:val>
                                            <p:strVal val="#ppt_x"/>
                                          </p:val>
                                        </p:tav>
                                      </p:tavLst>
                                    </p:anim>
                                    <p:anim calcmode="lin" valueType="num">
                                      <p:cBhvr>
                                        <p:cTn id="9" dur="5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xit" presetSubtype="0" fill="hold" nodeType="clickEffect">
                                  <p:stCondLst>
                                    <p:cond delay="0"/>
                                  </p:stCondLst>
                                  <p:childTnLst>
                                    <p:animEffect transition="out" filter="fade">
                                      <p:cBhvr>
                                        <p:cTn id="13" dur="500"/>
                                        <p:tgtEl>
                                          <p:spTgt spid="4"/>
                                        </p:tgtEl>
                                      </p:cBhvr>
                                    </p:animEffect>
                                    <p:anim calcmode="lin" valueType="num">
                                      <p:cBhvr>
                                        <p:cTn id="14" dur="500"/>
                                        <p:tgtEl>
                                          <p:spTgt spid="4"/>
                                        </p:tgtEl>
                                        <p:attrNameLst>
                                          <p:attrName>ppt_x</p:attrName>
                                        </p:attrNameLst>
                                      </p:cBhvr>
                                      <p:tavLst>
                                        <p:tav tm="0">
                                          <p:val>
                                            <p:strVal val="ppt_x"/>
                                          </p:val>
                                        </p:tav>
                                        <p:tav tm="100000">
                                          <p:val>
                                            <p:strVal val="ppt_x"/>
                                          </p:val>
                                        </p:tav>
                                      </p:tavLst>
                                    </p:anim>
                                    <p:anim calcmode="lin" valueType="num">
                                      <p:cBhvr>
                                        <p:cTn id="15" dur="500"/>
                                        <p:tgtEl>
                                          <p:spTgt spid="4"/>
                                        </p:tgtEl>
                                        <p:attrNameLst>
                                          <p:attrName>ppt_y</p:attrName>
                                        </p:attrNameLst>
                                      </p:cBhvr>
                                      <p:tavLst>
                                        <p:tav tm="0">
                                          <p:val>
                                            <p:strVal val="ppt_y"/>
                                          </p:val>
                                        </p:tav>
                                        <p:tav tm="100000">
                                          <p:val>
                                            <p:strVal val="ppt_y+.1"/>
                                          </p:val>
                                        </p:tav>
                                      </p:tavLst>
                                    </p:anim>
                                    <p:set>
                                      <p:cBhvr>
                                        <p:cTn id="16"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86D04D-D8F3-6E49-AE1E-280BF9B32A2C}"/>
              </a:ext>
            </a:extLst>
          </p:cNvPr>
          <p:cNvSpPr>
            <a:spLocks noGrp="1"/>
          </p:cNvSpPr>
          <p:nvPr>
            <p:ph type="title"/>
          </p:nvPr>
        </p:nvSpPr>
        <p:spPr/>
        <p:txBody>
          <a:bodyPr/>
          <a:lstStyle/>
          <a:p>
            <a:r>
              <a:rPr lang="en-US" dirty="0"/>
              <a:t>History of the Internet</a:t>
            </a:r>
          </a:p>
        </p:txBody>
      </p:sp>
      <p:sp>
        <p:nvSpPr>
          <p:cNvPr id="3" name="Content Placeholder 2">
            <a:extLst>
              <a:ext uri="{FF2B5EF4-FFF2-40B4-BE49-F238E27FC236}">
                <a16:creationId xmlns:a16="http://schemas.microsoft.com/office/drawing/2014/main" id="{F9F64A24-2992-D142-945D-94DE7EDB93C0}"/>
              </a:ext>
            </a:extLst>
          </p:cNvPr>
          <p:cNvSpPr>
            <a:spLocks noGrp="1"/>
          </p:cNvSpPr>
          <p:nvPr>
            <p:ph idx="1"/>
          </p:nvPr>
        </p:nvSpPr>
        <p:spPr/>
        <p:txBody>
          <a:bodyPr>
            <a:normAutofit fontScale="85000" lnSpcReduction="20000"/>
          </a:bodyPr>
          <a:lstStyle/>
          <a:p>
            <a:r>
              <a:rPr lang="en-US" dirty="0"/>
              <a:t>1961: Kleinrock @ MIT: packet-switched-network</a:t>
            </a:r>
          </a:p>
          <a:p>
            <a:r>
              <a:rPr lang="en-US" dirty="0"/>
              <a:t>1962: </a:t>
            </a:r>
            <a:r>
              <a:rPr lang="en-US" dirty="0" err="1"/>
              <a:t>Licklider’s</a:t>
            </a:r>
            <a:r>
              <a:rPr lang="en-US" dirty="0"/>
              <a:t> vision of Galactic Network</a:t>
            </a:r>
          </a:p>
          <a:p>
            <a:r>
              <a:rPr lang="en-US" dirty="0"/>
              <a:t>1965: Roberts connects computers over phone line</a:t>
            </a:r>
          </a:p>
          <a:p>
            <a:r>
              <a:rPr lang="en-US" dirty="0"/>
              <a:t>1967: Roberts publishes vision of ARPANET</a:t>
            </a:r>
          </a:p>
          <a:p>
            <a:r>
              <a:rPr lang="en-US" dirty="0"/>
              <a:t>1969: BBN installs first </a:t>
            </a:r>
            <a:r>
              <a:rPr lang="en-US" dirty="0" err="1"/>
              <a:t>InterfaceMsgProcessor</a:t>
            </a:r>
            <a:r>
              <a:rPr lang="en-US" dirty="0"/>
              <a:t> at UCLA</a:t>
            </a:r>
          </a:p>
          <a:p>
            <a:r>
              <a:rPr lang="en-US" dirty="0"/>
              <a:t>1970: Network Control Protocol (NCP)</a:t>
            </a:r>
          </a:p>
          <a:p>
            <a:r>
              <a:rPr lang="en-US" dirty="0"/>
              <a:t>1972: Public demonstration of ARPANET</a:t>
            </a:r>
          </a:p>
          <a:p>
            <a:r>
              <a:rPr lang="en-US" dirty="0"/>
              <a:t>1972: Kahn @ DARPA advocates Open Architecture</a:t>
            </a:r>
          </a:p>
          <a:p>
            <a:r>
              <a:rPr lang="en-US" dirty="0"/>
              <a:t>1972: </a:t>
            </a:r>
            <a:r>
              <a:rPr lang="en-US" dirty="0" err="1"/>
              <a:t>Vint</a:t>
            </a:r>
            <a:r>
              <a:rPr lang="en-US" dirty="0"/>
              <a:t> Cerf @ Stanford writes TCP</a:t>
            </a:r>
          </a:p>
        </p:txBody>
      </p:sp>
    </p:spTree>
    <p:extLst>
      <p:ext uri="{BB962C8B-B14F-4D97-AF65-F5344CB8AC3E}">
        <p14:creationId xmlns:p14="http://schemas.microsoft.com/office/powerpoint/2010/main" val="1678820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1DE08-59D8-264D-B99B-1E74B89C3F96}"/>
              </a:ext>
            </a:extLst>
          </p:cNvPr>
          <p:cNvSpPr>
            <a:spLocks noGrp="1"/>
          </p:cNvSpPr>
          <p:nvPr>
            <p:ph type="title"/>
          </p:nvPr>
        </p:nvSpPr>
        <p:spPr/>
        <p:txBody>
          <a:bodyPr/>
          <a:lstStyle/>
          <a:p>
            <a:r>
              <a:rPr lang="en-US" dirty="0"/>
              <a:t>Why Packet Switching?</a:t>
            </a:r>
          </a:p>
        </p:txBody>
      </p:sp>
      <p:sp>
        <p:nvSpPr>
          <p:cNvPr id="3" name="Content Placeholder 2">
            <a:extLst>
              <a:ext uri="{FF2B5EF4-FFF2-40B4-BE49-F238E27FC236}">
                <a16:creationId xmlns:a16="http://schemas.microsoft.com/office/drawing/2014/main" id="{93B0C795-ABC9-364E-B318-C841607977C9}"/>
              </a:ext>
            </a:extLst>
          </p:cNvPr>
          <p:cNvSpPr>
            <a:spLocks noGrp="1"/>
          </p:cNvSpPr>
          <p:nvPr>
            <p:ph idx="1"/>
          </p:nvPr>
        </p:nvSpPr>
        <p:spPr/>
        <p:txBody>
          <a:bodyPr>
            <a:normAutofit fontScale="85000" lnSpcReduction="10000"/>
          </a:bodyPr>
          <a:lstStyle/>
          <a:p>
            <a:r>
              <a:rPr lang="en-US" dirty="0"/>
              <a:t>Telephone networks are </a:t>
            </a:r>
            <a:r>
              <a:rPr lang="en-US" i="1" dirty="0"/>
              <a:t>circuit switched</a:t>
            </a:r>
            <a:endParaRPr lang="en-US" dirty="0"/>
          </a:p>
          <a:p>
            <a:pPr lvl="1"/>
            <a:r>
              <a:rPr lang="en-US" dirty="0"/>
              <a:t>Each call reserves resources end-to-end</a:t>
            </a:r>
          </a:p>
          <a:p>
            <a:pPr lvl="1"/>
            <a:r>
              <a:rPr lang="en-US" dirty="0"/>
              <a:t>Provides awesome </a:t>
            </a:r>
            <a:r>
              <a:rPr lang="en-US" i="1" dirty="0"/>
              <a:t>quality of service</a:t>
            </a:r>
          </a:p>
          <a:p>
            <a:r>
              <a:rPr lang="en-US" dirty="0"/>
              <a:t>Problems…</a:t>
            </a:r>
          </a:p>
          <a:p>
            <a:pPr lvl="1"/>
            <a:r>
              <a:rPr lang="en-US" dirty="0"/>
              <a:t>Resource intensive (idle circuit?)</a:t>
            </a:r>
          </a:p>
          <a:p>
            <a:pPr lvl="1"/>
            <a:r>
              <a:rPr lang="en-US" dirty="0"/>
              <a:t>Complex network components (per circuit state, security)</a:t>
            </a:r>
          </a:p>
          <a:p>
            <a:r>
              <a:rPr lang="en-US" dirty="0"/>
              <a:t>Packet Switching</a:t>
            </a:r>
          </a:p>
          <a:p>
            <a:pPr lvl="1"/>
            <a:r>
              <a:rPr lang="en-US" dirty="0"/>
              <a:t>No connection state, network is </a:t>
            </a:r>
            <a:r>
              <a:rPr lang="en-US" i="1" dirty="0"/>
              <a:t>store-and-forward</a:t>
            </a:r>
            <a:endParaRPr lang="en-US" dirty="0"/>
          </a:p>
          <a:p>
            <a:pPr lvl="1"/>
            <a:r>
              <a:rPr lang="en-US" dirty="0"/>
              <a:t>Minimal network assumptions</a:t>
            </a:r>
          </a:p>
          <a:p>
            <a:pPr lvl="1"/>
            <a:r>
              <a:rPr lang="en-US" dirty="0"/>
              <a:t>Statistical multiplexing gives high overall utilization</a:t>
            </a:r>
          </a:p>
        </p:txBody>
      </p:sp>
    </p:spTree>
    <p:extLst>
      <p:ext uri="{BB962C8B-B14F-4D97-AF65-F5344CB8AC3E}">
        <p14:creationId xmlns:p14="http://schemas.microsoft.com/office/powerpoint/2010/main" val="11106553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B921FD-4D76-5D44-9F30-629482A38FB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AD0E1C1-0FB7-424B-A7B2-0DEFC5991EF7}"/>
              </a:ext>
            </a:extLst>
          </p:cNvPr>
          <p:cNvSpPr>
            <a:spLocks noGrp="1"/>
          </p:cNvSpPr>
          <p:nvPr>
            <p:ph idx="1"/>
          </p:nvPr>
        </p:nvSpPr>
        <p:spPr/>
        <p:txBody>
          <a:bodyPr/>
          <a:lstStyle/>
          <a:p>
            <a:endParaRPr lang="en-US"/>
          </a:p>
        </p:txBody>
      </p:sp>
      <p:pic>
        <p:nvPicPr>
          <p:cNvPr id="4" name="Picture 6">
            <a:extLst>
              <a:ext uri="{FF2B5EF4-FFF2-40B4-BE49-F238E27FC236}">
                <a16:creationId xmlns:a16="http://schemas.microsoft.com/office/drawing/2014/main" id="{EE7D05F5-DA3A-344B-8FD1-DB48023D63A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44764" y="254610"/>
            <a:ext cx="5102472" cy="6603390"/>
          </a:xfrm>
          <a:prstGeom prst="rect">
            <a:avLst/>
          </a:prstGeom>
          <a:noFill/>
          <a:ln>
            <a:noFill/>
          </a:ln>
          <a:effectLst>
            <a:outerShdw blurRad="76200" dist="63499" dir="5400000" algn="ctr" rotWithShape="0">
              <a:schemeClr val="bg2">
                <a:alpha val="4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spTree>
    <p:extLst>
      <p:ext uri="{BB962C8B-B14F-4D97-AF65-F5344CB8AC3E}">
        <p14:creationId xmlns:p14="http://schemas.microsoft.com/office/powerpoint/2010/main" val="3205317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621D63-96D9-DF4E-8F18-DB4BF6F34A60}"/>
              </a:ext>
            </a:extLst>
          </p:cNvPr>
          <p:cNvSpPr>
            <a:spLocks noGrp="1"/>
          </p:cNvSpPr>
          <p:nvPr>
            <p:ph type="title"/>
          </p:nvPr>
        </p:nvSpPr>
        <p:spPr/>
        <p:txBody>
          <a:bodyPr/>
          <a:lstStyle/>
          <a:p>
            <a:r>
              <a:rPr lang="en-US" dirty="0"/>
              <a:t>The 1960s</a:t>
            </a:r>
          </a:p>
        </p:txBody>
      </p:sp>
      <p:pic>
        <p:nvPicPr>
          <p:cNvPr id="4" name="Picture 6">
            <a:extLst>
              <a:ext uri="{FF2B5EF4-FFF2-40B4-BE49-F238E27FC236}">
                <a16:creationId xmlns:a16="http://schemas.microsoft.com/office/drawing/2014/main" id="{B1431B5E-C05F-3048-8033-6BCA15A130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70200" y="1239744"/>
            <a:ext cx="8988844" cy="5618256"/>
          </a:xfrm>
          <a:prstGeom prst="rect">
            <a:avLst/>
          </a:prstGeom>
          <a:noFill/>
          <a:ln>
            <a:noFill/>
          </a:ln>
          <a:effectLst>
            <a:outerShdw blurRad="76200" dist="63499" dir="5400000" algn="ctr" rotWithShape="0">
              <a:schemeClr val="bg2">
                <a:alpha val="4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sp>
        <p:nvSpPr>
          <p:cNvPr id="5" name="Rounded Rectangle 4">
            <a:extLst>
              <a:ext uri="{FF2B5EF4-FFF2-40B4-BE49-F238E27FC236}">
                <a16:creationId xmlns:a16="http://schemas.microsoft.com/office/drawing/2014/main" id="{E6457F18-F276-2F4A-AEA6-7B1E489265FB}"/>
              </a:ext>
            </a:extLst>
          </p:cNvPr>
          <p:cNvSpPr/>
          <p:nvPr/>
        </p:nvSpPr>
        <p:spPr>
          <a:xfrm>
            <a:off x="1962512" y="3496131"/>
            <a:ext cx="2728242" cy="3203384"/>
          </a:xfrm>
          <a:prstGeom prst="round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78751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6">
            <a:extLst>
              <a:ext uri="{FF2B5EF4-FFF2-40B4-BE49-F238E27FC236}">
                <a16:creationId xmlns:a16="http://schemas.microsoft.com/office/drawing/2014/main" id="{8850EDA3-4EA9-6447-89EC-F6E7385D52AF}"/>
              </a:ext>
            </a:extLst>
          </p:cNvPr>
          <p:cNvPicPr>
            <a:picLocks noChangeArrowheads="1"/>
          </p:cNvPicPr>
          <p:nvPr/>
        </p:nvPicPr>
        <p:blipFill>
          <a:blip r:embed="rId2">
            <a:extLst>
              <a:ext uri="{28A0092B-C50C-407E-A947-70E740481C1C}">
                <a14:useLocalDpi xmlns:a14="http://schemas.microsoft.com/office/drawing/2010/main" val="0"/>
              </a:ext>
            </a:extLst>
          </a:blip>
          <a:srcRect l="1840" t="3426" r="1524" b="7179"/>
          <a:stretch>
            <a:fillRect/>
          </a:stretch>
        </p:blipFill>
        <p:spPr bwMode="auto">
          <a:xfrm>
            <a:off x="1381441" y="1121312"/>
            <a:ext cx="9282601" cy="5657967"/>
          </a:xfrm>
          <a:prstGeom prst="rect">
            <a:avLst/>
          </a:prstGeom>
          <a:noFill/>
          <a:ln>
            <a:noFill/>
          </a:ln>
          <a:effectLst>
            <a:outerShdw blurRad="76200" dist="63499" dir="5400000" algn="ctr" rotWithShape="0">
              <a:schemeClr val="bg2">
                <a:alpha val="4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sp>
        <p:nvSpPr>
          <p:cNvPr id="2" name="Title 1">
            <a:extLst>
              <a:ext uri="{FF2B5EF4-FFF2-40B4-BE49-F238E27FC236}">
                <a16:creationId xmlns:a16="http://schemas.microsoft.com/office/drawing/2014/main" id="{90B60676-22CE-CE4A-89D6-C8E615D51CF1}"/>
              </a:ext>
            </a:extLst>
          </p:cNvPr>
          <p:cNvSpPr>
            <a:spLocks noGrp="1"/>
          </p:cNvSpPr>
          <p:nvPr>
            <p:ph type="title"/>
          </p:nvPr>
        </p:nvSpPr>
        <p:spPr/>
        <p:txBody>
          <a:bodyPr/>
          <a:lstStyle/>
          <a:p>
            <a:r>
              <a:rPr lang="en-US" dirty="0"/>
              <a:t>1971</a:t>
            </a:r>
          </a:p>
        </p:txBody>
      </p:sp>
    </p:spTree>
    <p:extLst>
      <p:ext uri="{BB962C8B-B14F-4D97-AF65-F5344CB8AC3E}">
        <p14:creationId xmlns:p14="http://schemas.microsoft.com/office/powerpoint/2010/main" val="15700648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C377CC-7024-F74A-8825-9242A97FB3B7}"/>
              </a:ext>
            </a:extLst>
          </p:cNvPr>
          <p:cNvSpPr>
            <a:spLocks noGrp="1"/>
          </p:cNvSpPr>
          <p:nvPr>
            <p:ph type="title"/>
          </p:nvPr>
        </p:nvSpPr>
        <p:spPr/>
        <p:txBody>
          <a:bodyPr/>
          <a:lstStyle/>
          <a:p>
            <a:r>
              <a:rPr lang="en-US" dirty="0"/>
              <a:t>1973</a:t>
            </a:r>
          </a:p>
        </p:txBody>
      </p:sp>
      <p:pic>
        <p:nvPicPr>
          <p:cNvPr id="4" name="Picture 6">
            <a:extLst>
              <a:ext uri="{FF2B5EF4-FFF2-40B4-BE49-F238E27FC236}">
                <a16:creationId xmlns:a16="http://schemas.microsoft.com/office/drawing/2014/main" id="{82A62411-71AE-2042-99E9-1D386CBF7E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36089" y="1269403"/>
            <a:ext cx="9182100" cy="5208587"/>
          </a:xfrm>
          <a:prstGeom prst="rect">
            <a:avLst/>
          </a:prstGeom>
          <a:noFill/>
          <a:ln>
            <a:noFill/>
          </a:ln>
          <a:effectLst>
            <a:outerShdw blurRad="76200" dist="63499" dir="5400000" algn="ctr" rotWithShape="0">
              <a:schemeClr val="bg2">
                <a:alpha val="4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sp>
        <p:nvSpPr>
          <p:cNvPr id="5" name="Rounded Rectangle 4">
            <a:extLst>
              <a:ext uri="{FF2B5EF4-FFF2-40B4-BE49-F238E27FC236}">
                <a16:creationId xmlns:a16="http://schemas.microsoft.com/office/drawing/2014/main" id="{9BAC8957-D18A-4A48-91A2-FD7E3D0E9B12}"/>
              </a:ext>
            </a:extLst>
          </p:cNvPr>
          <p:cNvSpPr/>
          <p:nvPr/>
        </p:nvSpPr>
        <p:spPr>
          <a:xfrm>
            <a:off x="1448789" y="3873695"/>
            <a:ext cx="1435100" cy="775495"/>
          </a:xfrm>
          <a:prstGeom prst="round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33BA6968-7250-0D42-B9B0-01ABA3E17555}"/>
              </a:ext>
            </a:extLst>
          </p:cNvPr>
          <p:cNvSpPr/>
          <p:nvPr/>
        </p:nvSpPr>
        <p:spPr>
          <a:xfrm>
            <a:off x="7925789" y="4649190"/>
            <a:ext cx="2667000" cy="1193800"/>
          </a:xfrm>
          <a:prstGeom prst="round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33120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barn(inVertical)">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34E1C8-3A8C-8841-90CC-D41CC7534E15}"/>
              </a:ext>
            </a:extLst>
          </p:cNvPr>
          <p:cNvSpPr>
            <a:spLocks noGrp="1"/>
          </p:cNvSpPr>
          <p:nvPr>
            <p:ph type="title"/>
          </p:nvPr>
        </p:nvSpPr>
        <p:spPr/>
        <p:txBody>
          <a:bodyPr/>
          <a:lstStyle/>
          <a:p>
            <a:r>
              <a:rPr lang="en-US" dirty="0"/>
              <a:t>Growing Pains</a:t>
            </a:r>
          </a:p>
        </p:txBody>
      </p:sp>
      <p:sp>
        <p:nvSpPr>
          <p:cNvPr id="3" name="Content Placeholder 2">
            <a:extLst>
              <a:ext uri="{FF2B5EF4-FFF2-40B4-BE49-F238E27FC236}">
                <a16:creationId xmlns:a16="http://schemas.microsoft.com/office/drawing/2014/main" id="{809987A2-E845-BB43-89BC-97B023EFEFAD}"/>
              </a:ext>
            </a:extLst>
          </p:cNvPr>
          <p:cNvSpPr>
            <a:spLocks noGrp="1"/>
          </p:cNvSpPr>
          <p:nvPr>
            <p:ph idx="1"/>
          </p:nvPr>
        </p:nvSpPr>
        <p:spPr/>
        <p:txBody>
          <a:bodyPr/>
          <a:lstStyle/>
          <a:p>
            <a:r>
              <a:rPr lang="en-US" dirty="0"/>
              <a:t>Problem: Early networks used </a:t>
            </a:r>
            <a:r>
              <a:rPr lang="en-US" i="1" dirty="0"/>
              <a:t>incompatible protocols</a:t>
            </a:r>
            <a:endParaRPr lang="en-US" dirty="0"/>
          </a:p>
        </p:txBody>
      </p:sp>
      <p:sp>
        <p:nvSpPr>
          <p:cNvPr id="4" name="Cloud 3">
            <a:extLst>
              <a:ext uri="{FF2B5EF4-FFF2-40B4-BE49-F238E27FC236}">
                <a16:creationId xmlns:a16="http://schemas.microsoft.com/office/drawing/2014/main" id="{E70D55A4-DDB2-A74B-94E9-30F7032EB6C3}"/>
              </a:ext>
            </a:extLst>
          </p:cNvPr>
          <p:cNvSpPr/>
          <p:nvPr/>
        </p:nvSpPr>
        <p:spPr>
          <a:xfrm>
            <a:off x="2663074" y="2808493"/>
            <a:ext cx="2528974" cy="1592317"/>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loud 4">
            <a:extLst>
              <a:ext uri="{FF2B5EF4-FFF2-40B4-BE49-F238E27FC236}">
                <a16:creationId xmlns:a16="http://schemas.microsoft.com/office/drawing/2014/main" id="{937BE5CB-3EF3-8A40-88E3-E0188A65674C}"/>
              </a:ext>
            </a:extLst>
          </p:cNvPr>
          <p:cNvSpPr/>
          <p:nvPr/>
        </p:nvSpPr>
        <p:spPr>
          <a:xfrm>
            <a:off x="6520370" y="3108047"/>
            <a:ext cx="2528974" cy="1592317"/>
          </a:xfrm>
          <a:prstGeom prst="cloud">
            <a:avLst/>
          </a:prstGeom>
          <a:solidFill>
            <a:schemeClr val="accent3"/>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loud 5">
            <a:extLst>
              <a:ext uri="{FF2B5EF4-FFF2-40B4-BE49-F238E27FC236}">
                <a16:creationId xmlns:a16="http://schemas.microsoft.com/office/drawing/2014/main" id="{8D440DC9-9FC5-BE46-8381-68D6964AC166}"/>
              </a:ext>
            </a:extLst>
          </p:cNvPr>
          <p:cNvSpPr/>
          <p:nvPr/>
        </p:nvSpPr>
        <p:spPr>
          <a:xfrm>
            <a:off x="4386765" y="4936845"/>
            <a:ext cx="2528974" cy="1592317"/>
          </a:xfrm>
          <a:prstGeom prst="cloud">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438C54F8-9FB7-4E49-AF19-97B936281F30}"/>
              </a:ext>
            </a:extLst>
          </p:cNvPr>
          <p:cNvCxnSpPr/>
          <p:nvPr/>
        </p:nvCxnSpPr>
        <p:spPr>
          <a:xfrm flipV="1">
            <a:off x="2253171" y="3382401"/>
            <a:ext cx="977462" cy="105761"/>
          </a:xfrm>
          <a:prstGeom prst="line">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65E2F6D4-0D4C-9440-A45E-8B117482AEC3}"/>
              </a:ext>
            </a:extLst>
          </p:cNvPr>
          <p:cNvCxnSpPr/>
          <p:nvPr/>
        </p:nvCxnSpPr>
        <p:spPr>
          <a:xfrm flipV="1">
            <a:off x="2253171" y="3985650"/>
            <a:ext cx="1150541" cy="651642"/>
          </a:xfrm>
          <a:prstGeom prst="line">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22EC9883-9035-7047-9ABD-351765551B6A}"/>
              </a:ext>
            </a:extLst>
          </p:cNvPr>
          <p:cNvCxnSpPr/>
          <p:nvPr/>
        </p:nvCxnSpPr>
        <p:spPr>
          <a:xfrm flipH="1" flipV="1">
            <a:off x="3230633" y="3382402"/>
            <a:ext cx="173079" cy="603248"/>
          </a:xfrm>
          <a:prstGeom prst="line">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90DA89-3955-D04D-BFC2-1C878CEC4BCE}"/>
              </a:ext>
            </a:extLst>
          </p:cNvPr>
          <p:cNvCxnSpPr/>
          <p:nvPr/>
        </p:nvCxnSpPr>
        <p:spPr>
          <a:xfrm flipH="1" flipV="1">
            <a:off x="3230633" y="3382402"/>
            <a:ext cx="1165446" cy="276444"/>
          </a:xfrm>
          <a:prstGeom prst="line">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274D5171-B60D-544A-B985-FC684EF7AEEC}"/>
              </a:ext>
            </a:extLst>
          </p:cNvPr>
          <p:cNvCxnSpPr/>
          <p:nvPr/>
        </p:nvCxnSpPr>
        <p:spPr>
          <a:xfrm flipV="1">
            <a:off x="3403712" y="3604652"/>
            <a:ext cx="992367" cy="380998"/>
          </a:xfrm>
          <a:prstGeom prst="line">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E6AD3B5-A0E7-1443-8E48-AA91328DAA8C}"/>
              </a:ext>
            </a:extLst>
          </p:cNvPr>
          <p:cNvCxnSpPr/>
          <p:nvPr/>
        </p:nvCxnSpPr>
        <p:spPr>
          <a:xfrm flipV="1">
            <a:off x="4575957" y="3113512"/>
            <a:ext cx="843760" cy="545334"/>
          </a:xfrm>
          <a:prstGeom prst="line">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3F754272-440A-4148-9515-7CA1FBAEC6AE}"/>
              </a:ext>
            </a:extLst>
          </p:cNvPr>
          <p:cNvCxnSpPr/>
          <p:nvPr/>
        </p:nvCxnSpPr>
        <p:spPr>
          <a:xfrm flipH="1">
            <a:off x="3855329" y="5473967"/>
            <a:ext cx="1147527" cy="0"/>
          </a:xfrm>
          <a:prstGeom prst="line">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143C008-D1AD-C448-92A8-7F488DC6FDF3}"/>
              </a:ext>
            </a:extLst>
          </p:cNvPr>
          <p:cNvCxnSpPr/>
          <p:nvPr/>
        </p:nvCxnSpPr>
        <p:spPr>
          <a:xfrm flipH="1" flipV="1">
            <a:off x="5002856" y="5426124"/>
            <a:ext cx="173079" cy="603248"/>
          </a:xfrm>
          <a:prstGeom prst="line">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3987722-F466-6146-ADFA-1C70DDAFF9A4}"/>
              </a:ext>
            </a:extLst>
          </p:cNvPr>
          <p:cNvCxnSpPr/>
          <p:nvPr/>
        </p:nvCxnSpPr>
        <p:spPr>
          <a:xfrm flipH="1" flipV="1">
            <a:off x="7010894" y="3641610"/>
            <a:ext cx="173079" cy="603248"/>
          </a:xfrm>
          <a:prstGeom prst="line">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764C8B1B-BC6B-8143-A796-C8C79DEE8947}"/>
              </a:ext>
            </a:extLst>
          </p:cNvPr>
          <p:cNvCxnSpPr/>
          <p:nvPr/>
        </p:nvCxnSpPr>
        <p:spPr>
          <a:xfrm flipH="1" flipV="1">
            <a:off x="5057446" y="5468710"/>
            <a:ext cx="1165446" cy="276444"/>
          </a:xfrm>
          <a:prstGeom prst="line">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41B051F8-DA3D-A14D-9C09-DAA357984C2F}"/>
              </a:ext>
            </a:extLst>
          </p:cNvPr>
          <p:cNvCxnSpPr/>
          <p:nvPr/>
        </p:nvCxnSpPr>
        <p:spPr>
          <a:xfrm flipV="1">
            <a:off x="5230525" y="5690960"/>
            <a:ext cx="992367" cy="380998"/>
          </a:xfrm>
          <a:prstGeom prst="line">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08FAE832-BAF2-FF4F-9FA9-21C7ECFC2FDA}"/>
              </a:ext>
            </a:extLst>
          </p:cNvPr>
          <p:cNvCxnSpPr/>
          <p:nvPr/>
        </p:nvCxnSpPr>
        <p:spPr>
          <a:xfrm flipH="1" flipV="1">
            <a:off x="7036642" y="3705055"/>
            <a:ext cx="1165446" cy="276444"/>
          </a:xfrm>
          <a:prstGeom prst="line">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CC73B532-4CFA-7340-B1BB-7F2CAC59C343}"/>
              </a:ext>
            </a:extLst>
          </p:cNvPr>
          <p:cNvCxnSpPr/>
          <p:nvPr/>
        </p:nvCxnSpPr>
        <p:spPr>
          <a:xfrm flipV="1">
            <a:off x="7209721" y="3927305"/>
            <a:ext cx="992367" cy="380998"/>
          </a:xfrm>
          <a:prstGeom prst="line">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622DC007-AE73-DC4D-B46C-CA236FEACAEF}"/>
              </a:ext>
            </a:extLst>
          </p:cNvPr>
          <p:cNvCxnSpPr/>
          <p:nvPr/>
        </p:nvCxnSpPr>
        <p:spPr>
          <a:xfrm flipV="1">
            <a:off x="8456270" y="3565466"/>
            <a:ext cx="1018250" cy="377768"/>
          </a:xfrm>
          <a:prstGeom prst="line">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5AC46607-79D6-7D4B-B39E-4E95DE02E100}"/>
              </a:ext>
            </a:extLst>
          </p:cNvPr>
          <p:cNvCxnSpPr/>
          <p:nvPr/>
        </p:nvCxnSpPr>
        <p:spPr>
          <a:xfrm>
            <a:off x="8473271" y="3941675"/>
            <a:ext cx="842852" cy="489579"/>
          </a:xfrm>
          <a:prstGeom prst="line">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6940B41-27D6-6548-ABB9-B491DFE43F48}"/>
              </a:ext>
            </a:extLst>
          </p:cNvPr>
          <p:cNvCxnSpPr/>
          <p:nvPr/>
        </p:nvCxnSpPr>
        <p:spPr>
          <a:xfrm>
            <a:off x="6284445" y="5722491"/>
            <a:ext cx="866323" cy="244789"/>
          </a:xfrm>
          <a:prstGeom prst="line">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pic>
        <p:nvPicPr>
          <p:cNvPr id="23" name="Picture 2" descr="C:\Users\t0ph3r\Documents\CS 4700\assets\black_server.png">
            <a:extLst>
              <a:ext uri="{FF2B5EF4-FFF2-40B4-BE49-F238E27FC236}">
                <a16:creationId xmlns:a16="http://schemas.microsoft.com/office/drawing/2014/main" id="{E5D23996-D85E-694B-B946-977FDAD6DF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86597" y="2808493"/>
            <a:ext cx="850353" cy="850353"/>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3" descr="C:\Users\t0ph3r\Documents\CS 4700\assets\cisco-switch-icon.png">
            <a:extLst>
              <a:ext uri="{FF2B5EF4-FFF2-40B4-BE49-F238E27FC236}">
                <a16:creationId xmlns:a16="http://schemas.microsoft.com/office/drawing/2014/main" id="{49D6980D-46CB-134B-8D90-CA2F2EC9029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58815" y="3113512"/>
            <a:ext cx="889794" cy="37465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3" descr="C:\Users\t0ph3r\Documents\CS 4700\assets\cisco-switch-icon.png">
            <a:extLst>
              <a:ext uri="{FF2B5EF4-FFF2-40B4-BE49-F238E27FC236}">
                <a16:creationId xmlns:a16="http://schemas.microsoft.com/office/drawing/2014/main" id="{62778794-6A62-A24E-87CB-F2E43C86632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31060" y="3417326"/>
            <a:ext cx="889794" cy="374650"/>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3" descr="C:\Users\t0ph3r\Documents\CS 4700\assets\cisco-switch-icon.png">
            <a:extLst>
              <a:ext uri="{FF2B5EF4-FFF2-40B4-BE49-F238E27FC236}">
                <a16:creationId xmlns:a16="http://schemas.microsoft.com/office/drawing/2014/main" id="{603DF1E4-7098-2D47-8370-EB49B385900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37767" y="3791976"/>
            <a:ext cx="889794" cy="374650"/>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3" descr="C:\Users\t0ph3r\Documents\CS 4700\assets\cisco-switch-icon.png">
            <a:extLst>
              <a:ext uri="{FF2B5EF4-FFF2-40B4-BE49-F238E27FC236}">
                <a16:creationId xmlns:a16="http://schemas.microsoft.com/office/drawing/2014/main" id="{B9262C39-39FB-2944-9762-2225EFBC65D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16111" y="3378141"/>
            <a:ext cx="889794" cy="374650"/>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3" descr="C:\Users\t0ph3r\Documents\CS 4700\assets\cisco-switch-icon.png">
            <a:extLst>
              <a:ext uri="{FF2B5EF4-FFF2-40B4-BE49-F238E27FC236}">
                <a16:creationId xmlns:a16="http://schemas.microsoft.com/office/drawing/2014/main" id="{6BAC1DAC-2F76-E74B-9632-FFE410888F9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88356" y="3681955"/>
            <a:ext cx="889794" cy="374650"/>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3" descr="C:\Users\t0ph3r\Documents\CS 4700\assets\cisco-switch-icon.png">
            <a:extLst>
              <a:ext uri="{FF2B5EF4-FFF2-40B4-BE49-F238E27FC236}">
                <a16:creationId xmlns:a16="http://schemas.microsoft.com/office/drawing/2014/main" id="{4C9F8584-7C33-D248-A64F-2A832BE3D35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95063" y="4056605"/>
            <a:ext cx="889794" cy="374650"/>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3" descr="C:\Users\t0ph3r\Documents\CS 4700\assets\cisco-switch-icon.png">
            <a:extLst>
              <a:ext uri="{FF2B5EF4-FFF2-40B4-BE49-F238E27FC236}">
                <a16:creationId xmlns:a16="http://schemas.microsoft.com/office/drawing/2014/main" id="{B681F263-2C62-D34F-8D6A-9CBE01F6CE4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06676" y="5170153"/>
            <a:ext cx="889794" cy="374650"/>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3" descr="C:\Users\t0ph3r\Documents\CS 4700\assets\cisco-switch-icon.png">
            <a:extLst>
              <a:ext uri="{FF2B5EF4-FFF2-40B4-BE49-F238E27FC236}">
                <a16:creationId xmlns:a16="http://schemas.microsoft.com/office/drawing/2014/main" id="{1ABE519C-CF02-2348-A906-4F982C98255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78921" y="5473967"/>
            <a:ext cx="889794" cy="374650"/>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3" descr="C:\Users\t0ph3r\Documents\CS 4700\assets\cisco-switch-icon.png">
            <a:extLst>
              <a:ext uri="{FF2B5EF4-FFF2-40B4-BE49-F238E27FC236}">
                <a16:creationId xmlns:a16="http://schemas.microsoft.com/office/drawing/2014/main" id="{15891CDB-1517-6840-BAF1-E34C915230B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85628" y="5848617"/>
            <a:ext cx="889794" cy="374650"/>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2" descr="C:\Users\t0ph3r\Documents\CS 4700\assets\black_server.png">
            <a:extLst>
              <a:ext uri="{FF2B5EF4-FFF2-40B4-BE49-F238E27FC236}">
                <a16:creationId xmlns:a16="http://schemas.microsoft.com/office/drawing/2014/main" id="{BF0CE8E2-B541-ED42-8016-93438D8C68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86597" y="3985650"/>
            <a:ext cx="850353" cy="850353"/>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2" descr="C:\Users\t0ph3r\Documents\CS 4700\assets\black_server.png">
            <a:extLst>
              <a:ext uri="{FF2B5EF4-FFF2-40B4-BE49-F238E27FC236}">
                <a16:creationId xmlns:a16="http://schemas.microsoft.com/office/drawing/2014/main" id="{CC70147A-FC84-CD4D-8AF8-BD832113D4A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56534" y="4889547"/>
            <a:ext cx="850353" cy="850353"/>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2" descr="C:\Users\t0ph3r\Documents\CS 4700\assets\black_server.png">
            <a:extLst>
              <a:ext uri="{FF2B5EF4-FFF2-40B4-BE49-F238E27FC236}">
                <a16:creationId xmlns:a16="http://schemas.microsoft.com/office/drawing/2014/main" id="{4A73487C-2011-4B46-A148-D91F494968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94781" y="5610765"/>
            <a:ext cx="850353" cy="850353"/>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2" descr="C:\Users\t0ph3r\Documents\CS 4700\assets\black_server.png">
            <a:extLst>
              <a:ext uri="{FF2B5EF4-FFF2-40B4-BE49-F238E27FC236}">
                <a16:creationId xmlns:a16="http://schemas.microsoft.com/office/drawing/2014/main" id="{7E282ADA-1BAE-224B-994D-09ED94603C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49344" y="2902438"/>
            <a:ext cx="850353" cy="850353"/>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2" descr="C:\Users\t0ph3r\Documents\CS 4700\assets\black_server.png">
            <a:extLst>
              <a:ext uri="{FF2B5EF4-FFF2-40B4-BE49-F238E27FC236}">
                <a16:creationId xmlns:a16="http://schemas.microsoft.com/office/drawing/2014/main" id="{0273948D-1C57-2C47-99C4-A9AC30C892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49344" y="4006078"/>
            <a:ext cx="850353" cy="850353"/>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2" descr="C:\Users\t0ph3r\Documents\CS 4700\assets\black_server.png">
            <a:extLst>
              <a:ext uri="{FF2B5EF4-FFF2-40B4-BE49-F238E27FC236}">
                <a16:creationId xmlns:a16="http://schemas.microsoft.com/office/drawing/2014/main" id="{7E6A1F32-05BF-584D-ADDE-855CB08B5D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92048" y="2584928"/>
            <a:ext cx="850353" cy="8503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59740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2E031F-59CD-5C4D-9F71-652DF9315486}"/>
              </a:ext>
            </a:extLst>
          </p:cNvPr>
          <p:cNvSpPr>
            <a:spLocks noGrp="1"/>
          </p:cNvSpPr>
          <p:nvPr>
            <p:ph type="title"/>
          </p:nvPr>
        </p:nvSpPr>
        <p:spPr/>
        <p:txBody>
          <a:bodyPr/>
          <a:lstStyle/>
          <a:p>
            <a:r>
              <a:rPr lang="en-US" dirty="0"/>
              <a:t>What is a communications network even?!</a:t>
            </a:r>
          </a:p>
        </p:txBody>
      </p:sp>
      <p:sp>
        <p:nvSpPr>
          <p:cNvPr id="3" name="Content Placeholder 2">
            <a:extLst>
              <a:ext uri="{FF2B5EF4-FFF2-40B4-BE49-F238E27FC236}">
                <a16:creationId xmlns:a16="http://schemas.microsoft.com/office/drawing/2014/main" id="{E7614945-E53A-4F4C-9ECF-5A62023C7D44}"/>
              </a:ext>
            </a:extLst>
          </p:cNvPr>
          <p:cNvSpPr>
            <a:spLocks noGrp="1"/>
          </p:cNvSpPr>
          <p:nvPr>
            <p:ph idx="1"/>
          </p:nvPr>
        </p:nvSpPr>
        <p:spPr/>
        <p:txBody>
          <a:bodyPr/>
          <a:lstStyle/>
          <a:p>
            <a:r>
              <a:rPr lang="en-US" dirty="0"/>
              <a:t>A communications network is a network of </a:t>
            </a:r>
            <a:r>
              <a:rPr lang="en-US" b="1" dirty="0"/>
              <a:t>links</a:t>
            </a:r>
            <a:r>
              <a:rPr lang="en-US" dirty="0"/>
              <a:t> and </a:t>
            </a:r>
            <a:r>
              <a:rPr lang="en-US" b="1" dirty="0"/>
              <a:t>nodes</a:t>
            </a:r>
            <a:r>
              <a:rPr lang="en-US" dirty="0"/>
              <a:t> arranged so that </a:t>
            </a:r>
            <a:r>
              <a:rPr lang="en-US" b="1" dirty="0"/>
              <a:t>messages</a:t>
            </a:r>
            <a:r>
              <a:rPr lang="en-US" dirty="0"/>
              <a:t> may be passed from one part of the network to another</a:t>
            </a:r>
          </a:p>
          <a:p>
            <a:r>
              <a:rPr lang="en-US" dirty="0"/>
              <a:t>What is a </a:t>
            </a:r>
            <a:r>
              <a:rPr lang="en-US" dirty="0">
                <a:solidFill>
                  <a:srgbClr val="00B0F0"/>
                </a:solidFill>
              </a:rPr>
              <a:t>node</a:t>
            </a:r>
            <a:r>
              <a:rPr lang="en-US" dirty="0"/>
              <a:t> and a </a:t>
            </a:r>
            <a:r>
              <a:rPr lang="en-US" dirty="0">
                <a:solidFill>
                  <a:srgbClr val="7030A0"/>
                </a:solidFill>
              </a:rPr>
              <a:t>link</a:t>
            </a:r>
            <a:r>
              <a:rPr lang="en-US" dirty="0"/>
              <a:t>?</a:t>
            </a:r>
          </a:p>
          <a:p>
            <a:pPr lvl="1"/>
            <a:r>
              <a:rPr lang="en-US" dirty="0">
                <a:solidFill>
                  <a:srgbClr val="00B0F0"/>
                </a:solidFill>
              </a:rPr>
              <a:t>People</a:t>
            </a:r>
            <a:r>
              <a:rPr lang="en-US" dirty="0"/>
              <a:t> and </a:t>
            </a:r>
            <a:r>
              <a:rPr lang="en-US" dirty="0">
                <a:solidFill>
                  <a:srgbClr val="7030A0"/>
                </a:solidFill>
              </a:rPr>
              <a:t>roads</a:t>
            </a:r>
          </a:p>
          <a:p>
            <a:pPr lvl="1"/>
            <a:r>
              <a:rPr lang="en-US" dirty="0">
                <a:solidFill>
                  <a:srgbClr val="00B0F0"/>
                </a:solidFill>
              </a:rPr>
              <a:t>Telephones</a:t>
            </a:r>
            <a:r>
              <a:rPr lang="en-US" dirty="0"/>
              <a:t> and </a:t>
            </a:r>
            <a:r>
              <a:rPr lang="en-US" dirty="0">
                <a:solidFill>
                  <a:srgbClr val="7030A0"/>
                </a:solidFill>
              </a:rPr>
              <a:t>switches</a:t>
            </a:r>
          </a:p>
          <a:p>
            <a:pPr lvl="1"/>
            <a:r>
              <a:rPr lang="en-US" dirty="0">
                <a:solidFill>
                  <a:srgbClr val="00B0F0"/>
                </a:solidFill>
              </a:rPr>
              <a:t>Computers</a:t>
            </a:r>
            <a:r>
              <a:rPr lang="en-US" dirty="0"/>
              <a:t> and </a:t>
            </a:r>
            <a:r>
              <a:rPr lang="en-US" dirty="0">
                <a:solidFill>
                  <a:srgbClr val="7030A0"/>
                </a:solidFill>
              </a:rPr>
              <a:t>routers</a:t>
            </a:r>
          </a:p>
          <a:p>
            <a:r>
              <a:rPr lang="en-US" dirty="0"/>
              <a:t>What is a message?</a:t>
            </a:r>
          </a:p>
          <a:p>
            <a:pPr lvl="1"/>
            <a:r>
              <a:rPr lang="en-US" b="1" dirty="0"/>
              <a:t>information</a:t>
            </a:r>
          </a:p>
        </p:txBody>
      </p:sp>
    </p:spTree>
    <p:extLst>
      <p:ext uri="{BB962C8B-B14F-4D97-AF65-F5344CB8AC3E}">
        <p14:creationId xmlns:p14="http://schemas.microsoft.com/office/powerpoint/2010/main" val="33676301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C2EECC-8E7E-7840-ADED-EFBDC4E56260}"/>
              </a:ext>
            </a:extLst>
          </p:cNvPr>
          <p:cNvSpPr>
            <a:spLocks noGrp="1"/>
          </p:cNvSpPr>
          <p:nvPr>
            <p:ph type="title"/>
          </p:nvPr>
        </p:nvSpPr>
        <p:spPr/>
        <p:txBody>
          <a:bodyPr/>
          <a:lstStyle/>
          <a:p>
            <a:r>
              <a:rPr lang="en-US" altLang="zh-CN" dirty="0"/>
              <a:t>(Robert)</a:t>
            </a:r>
            <a:r>
              <a:rPr lang="zh-CN" altLang="en-US" dirty="0"/>
              <a:t> </a:t>
            </a:r>
            <a:r>
              <a:rPr lang="en-US" dirty="0"/>
              <a:t>Kahn’s Ground Rules</a:t>
            </a:r>
          </a:p>
        </p:txBody>
      </p:sp>
      <p:sp>
        <p:nvSpPr>
          <p:cNvPr id="3" name="Content Placeholder 2">
            <a:extLst>
              <a:ext uri="{FF2B5EF4-FFF2-40B4-BE49-F238E27FC236}">
                <a16:creationId xmlns:a16="http://schemas.microsoft.com/office/drawing/2014/main" id="{49ADE7CA-4213-324C-A369-B310B2679458}"/>
              </a:ext>
            </a:extLst>
          </p:cNvPr>
          <p:cNvSpPr>
            <a:spLocks noGrp="1"/>
          </p:cNvSpPr>
          <p:nvPr>
            <p:ph idx="1"/>
          </p:nvPr>
        </p:nvSpPr>
        <p:spPr/>
        <p:txBody>
          <a:bodyPr>
            <a:normAutofit fontScale="92500" lnSpcReduction="20000"/>
          </a:bodyPr>
          <a:lstStyle/>
          <a:p>
            <a:r>
              <a:rPr lang="en-US" dirty="0"/>
              <a:t>Each network is </a:t>
            </a:r>
            <a:r>
              <a:rPr lang="en-US" i="1" dirty="0"/>
              <a:t>independent</a:t>
            </a:r>
            <a:r>
              <a:rPr lang="en-US" dirty="0"/>
              <a:t>, cannot be forced to change</a:t>
            </a:r>
          </a:p>
          <a:p>
            <a:r>
              <a:rPr lang="en-US" i="1" dirty="0"/>
              <a:t>Best-effort</a:t>
            </a:r>
            <a:r>
              <a:rPr lang="en-US" dirty="0"/>
              <a:t> communication (i.e., no guarantees)</a:t>
            </a:r>
          </a:p>
          <a:p>
            <a:r>
              <a:rPr lang="en-US" dirty="0"/>
              <a:t>Routers connect networks</a:t>
            </a:r>
          </a:p>
          <a:p>
            <a:r>
              <a:rPr lang="en-US" b="1" dirty="0"/>
              <a:t>No global control</a:t>
            </a:r>
          </a:p>
          <a:p>
            <a:endParaRPr lang="en-US" b="1" dirty="0"/>
          </a:p>
          <a:p>
            <a:r>
              <a:rPr lang="en-US" dirty="0"/>
              <a:t>Principals behind development of IP</a:t>
            </a:r>
          </a:p>
          <a:p>
            <a:r>
              <a:rPr lang="en-US" dirty="0"/>
              <a:t>Lead to the Internet as we know it</a:t>
            </a:r>
          </a:p>
          <a:p>
            <a:r>
              <a:rPr lang="en-US" dirty="0"/>
              <a:t>Internet still structured this way (for most part…)</a:t>
            </a:r>
          </a:p>
        </p:txBody>
      </p:sp>
    </p:spTree>
    <p:extLst>
      <p:ext uri="{BB962C8B-B14F-4D97-AF65-F5344CB8AC3E}">
        <p14:creationId xmlns:p14="http://schemas.microsoft.com/office/powerpoint/2010/main" val="13587708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EE2525-3A3F-AB44-82DE-87483436106B}"/>
              </a:ext>
            </a:extLst>
          </p:cNvPr>
          <p:cNvSpPr>
            <a:spLocks noGrp="1"/>
          </p:cNvSpPr>
          <p:nvPr>
            <p:ph type="title"/>
          </p:nvPr>
        </p:nvSpPr>
        <p:spPr/>
        <p:txBody>
          <a:bodyPr/>
          <a:lstStyle/>
          <a:p>
            <a:r>
              <a:rPr lang="en-US" dirty="0"/>
              <a:t>The Birth of Routing</a:t>
            </a:r>
          </a:p>
        </p:txBody>
      </p:sp>
      <p:sp>
        <p:nvSpPr>
          <p:cNvPr id="3" name="Content Placeholder 2">
            <a:extLst>
              <a:ext uri="{FF2B5EF4-FFF2-40B4-BE49-F238E27FC236}">
                <a16:creationId xmlns:a16="http://schemas.microsoft.com/office/drawing/2014/main" id="{098F809E-D96F-954C-93E6-1C33CC1F250C}"/>
              </a:ext>
            </a:extLst>
          </p:cNvPr>
          <p:cNvSpPr>
            <a:spLocks noGrp="1"/>
          </p:cNvSpPr>
          <p:nvPr>
            <p:ph idx="1"/>
          </p:nvPr>
        </p:nvSpPr>
        <p:spPr/>
        <p:txBody>
          <a:bodyPr/>
          <a:lstStyle/>
          <a:p>
            <a:endParaRPr lang="en-US"/>
          </a:p>
        </p:txBody>
      </p:sp>
      <p:sp>
        <p:nvSpPr>
          <p:cNvPr id="4" name="Cloud 3">
            <a:extLst>
              <a:ext uri="{FF2B5EF4-FFF2-40B4-BE49-F238E27FC236}">
                <a16:creationId xmlns:a16="http://schemas.microsoft.com/office/drawing/2014/main" id="{A390B2C9-6D05-BF49-82DF-0CB89A1893A7}"/>
              </a:ext>
            </a:extLst>
          </p:cNvPr>
          <p:cNvSpPr/>
          <p:nvPr/>
        </p:nvSpPr>
        <p:spPr>
          <a:xfrm>
            <a:off x="2643284" y="1650641"/>
            <a:ext cx="2528974" cy="1592317"/>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loud 4">
            <a:extLst>
              <a:ext uri="{FF2B5EF4-FFF2-40B4-BE49-F238E27FC236}">
                <a16:creationId xmlns:a16="http://schemas.microsoft.com/office/drawing/2014/main" id="{49ADFFE7-C66B-D741-ADCF-FED3F69DA3DA}"/>
              </a:ext>
            </a:extLst>
          </p:cNvPr>
          <p:cNvSpPr/>
          <p:nvPr/>
        </p:nvSpPr>
        <p:spPr>
          <a:xfrm>
            <a:off x="7094151" y="2826047"/>
            <a:ext cx="2528974" cy="1592317"/>
          </a:xfrm>
          <a:prstGeom prst="cloud">
            <a:avLst/>
          </a:prstGeom>
          <a:solidFill>
            <a:schemeClr val="accent3"/>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loud 5">
            <a:extLst>
              <a:ext uri="{FF2B5EF4-FFF2-40B4-BE49-F238E27FC236}">
                <a16:creationId xmlns:a16="http://schemas.microsoft.com/office/drawing/2014/main" id="{0CE7A9F7-5A78-2443-8A7D-ABE079AC3E78}"/>
              </a:ext>
            </a:extLst>
          </p:cNvPr>
          <p:cNvSpPr/>
          <p:nvPr/>
        </p:nvSpPr>
        <p:spPr>
          <a:xfrm>
            <a:off x="4635119" y="4896280"/>
            <a:ext cx="2528974" cy="1592317"/>
          </a:xfrm>
          <a:prstGeom prst="cloud">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DA10D619-7725-CE4B-8438-0D549EDD429F}"/>
              </a:ext>
            </a:extLst>
          </p:cNvPr>
          <p:cNvCxnSpPr/>
          <p:nvPr/>
        </p:nvCxnSpPr>
        <p:spPr>
          <a:xfrm flipV="1">
            <a:off x="2233381" y="2224549"/>
            <a:ext cx="977462" cy="105761"/>
          </a:xfrm>
          <a:prstGeom prst="line">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DC1DFDAE-BDD6-5540-92F0-0FBAA88F4493}"/>
              </a:ext>
            </a:extLst>
          </p:cNvPr>
          <p:cNvCxnSpPr/>
          <p:nvPr/>
        </p:nvCxnSpPr>
        <p:spPr>
          <a:xfrm flipV="1">
            <a:off x="2233381" y="2827798"/>
            <a:ext cx="1150541" cy="651642"/>
          </a:xfrm>
          <a:prstGeom prst="line">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E06F97C-8B46-6748-90E3-22F6D034EC5D}"/>
              </a:ext>
            </a:extLst>
          </p:cNvPr>
          <p:cNvCxnSpPr/>
          <p:nvPr/>
        </p:nvCxnSpPr>
        <p:spPr>
          <a:xfrm flipH="1" flipV="1">
            <a:off x="3210843" y="2224550"/>
            <a:ext cx="173079" cy="603248"/>
          </a:xfrm>
          <a:prstGeom prst="line">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197F57BF-4866-1140-A8A2-A4E9E5305C37}"/>
              </a:ext>
            </a:extLst>
          </p:cNvPr>
          <p:cNvCxnSpPr/>
          <p:nvPr/>
        </p:nvCxnSpPr>
        <p:spPr>
          <a:xfrm flipH="1" flipV="1">
            <a:off x="3210843" y="2224550"/>
            <a:ext cx="1165446" cy="276444"/>
          </a:xfrm>
          <a:prstGeom prst="line">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06CA1F46-81A9-7941-912D-CD3CA522E206}"/>
              </a:ext>
            </a:extLst>
          </p:cNvPr>
          <p:cNvCxnSpPr/>
          <p:nvPr/>
        </p:nvCxnSpPr>
        <p:spPr>
          <a:xfrm flipV="1">
            <a:off x="3383922" y="2446800"/>
            <a:ext cx="992367" cy="380998"/>
          </a:xfrm>
          <a:prstGeom prst="line">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B5E63EFC-757A-8E48-A95D-EA40CC9DA855}"/>
              </a:ext>
            </a:extLst>
          </p:cNvPr>
          <p:cNvCxnSpPr/>
          <p:nvPr/>
        </p:nvCxnSpPr>
        <p:spPr>
          <a:xfrm flipV="1">
            <a:off x="4556167" y="1955660"/>
            <a:ext cx="843760" cy="545334"/>
          </a:xfrm>
          <a:prstGeom prst="line">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CA8AE9DC-A5C3-5A47-A4D3-4911A049C35C}"/>
              </a:ext>
            </a:extLst>
          </p:cNvPr>
          <p:cNvCxnSpPr/>
          <p:nvPr/>
        </p:nvCxnSpPr>
        <p:spPr>
          <a:xfrm flipH="1">
            <a:off x="4103683" y="5433402"/>
            <a:ext cx="1147527" cy="0"/>
          </a:xfrm>
          <a:prstGeom prst="line">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F7E9B339-75C5-1D48-9008-4577B77631FF}"/>
              </a:ext>
            </a:extLst>
          </p:cNvPr>
          <p:cNvCxnSpPr/>
          <p:nvPr/>
        </p:nvCxnSpPr>
        <p:spPr>
          <a:xfrm flipH="1" flipV="1">
            <a:off x="5251210" y="5385559"/>
            <a:ext cx="173079" cy="603248"/>
          </a:xfrm>
          <a:prstGeom prst="line">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90EAACA-816E-074F-86EE-13B9769DB6D3}"/>
              </a:ext>
            </a:extLst>
          </p:cNvPr>
          <p:cNvCxnSpPr/>
          <p:nvPr/>
        </p:nvCxnSpPr>
        <p:spPr>
          <a:xfrm flipH="1" flipV="1">
            <a:off x="7584675" y="3359610"/>
            <a:ext cx="173079" cy="603248"/>
          </a:xfrm>
          <a:prstGeom prst="line">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36666C8-E60C-2C4D-A4C6-839C9A51801F}"/>
              </a:ext>
            </a:extLst>
          </p:cNvPr>
          <p:cNvCxnSpPr/>
          <p:nvPr/>
        </p:nvCxnSpPr>
        <p:spPr>
          <a:xfrm flipH="1" flipV="1">
            <a:off x="5305800" y="5428145"/>
            <a:ext cx="1165446" cy="276444"/>
          </a:xfrm>
          <a:prstGeom prst="line">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EDBD0466-55FD-7047-BBE5-F283AAC30738}"/>
              </a:ext>
            </a:extLst>
          </p:cNvPr>
          <p:cNvCxnSpPr/>
          <p:nvPr/>
        </p:nvCxnSpPr>
        <p:spPr>
          <a:xfrm flipV="1">
            <a:off x="5478879" y="5650395"/>
            <a:ext cx="992367" cy="380998"/>
          </a:xfrm>
          <a:prstGeom prst="line">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67CE99CA-EA4B-2840-9F75-A5C9D3B363A8}"/>
              </a:ext>
            </a:extLst>
          </p:cNvPr>
          <p:cNvCxnSpPr/>
          <p:nvPr/>
        </p:nvCxnSpPr>
        <p:spPr>
          <a:xfrm flipH="1" flipV="1">
            <a:off x="7610423" y="3423055"/>
            <a:ext cx="1165446" cy="276444"/>
          </a:xfrm>
          <a:prstGeom prst="line">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0C24230D-4289-1442-A4F1-A3E040C6F3B3}"/>
              </a:ext>
            </a:extLst>
          </p:cNvPr>
          <p:cNvCxnSpPr/>
          <p:nvPr/>
        </p:nvCxnSpPr>
        <p:spPr>
          <a:xfrm flipV="1">
            <a:off x="7783502" y="3645305"/>
            <a:ext cx="992367" cy="380998"/>
          </a:xfrm>
          <a:prstGeom prst="line">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CDCF1A40-C56F-3A40-B71C-80F608CB64BB}"/>
              </a:ext>
            </a:extLst>
          </p:cNvPr>
          <p:cNvCxnSpPr/>
          <p:nvPr/>
        </p:nvCxnSpPr>
        <p:spPr>
          <a:xfrm flipV="1">
            <a:off x="9030051" y="3283466"/>
            <a:ext cx="1018250" cy="377768"/>
          </a:xfrm>
          <a:prstGeom prst="line">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652184F7-E6F7-F848-A539-810818A57F3A}"/>
              </a:ext>
            </a:extLst>
          </p:cNvPr>
          <p:cNvCxnSpPr/>
          <p:nvPr/>
        </p:nvCxnSpPr>
        <p:spPr>
          <a:xfrm>
            <a:off x="9047052" y="3659675"/>
            <a:ext cx="842852" cy="489579"/>
          </a:xfrm>
          <a:prstGeom prst="line">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4C5F8AEE-EAD6-0B40-8036-D879EA8B5BBD}"/>
              </a:ext>
            </a:extLst>
          </p:cNvPr>
          <p:cNvCxnSpPr/>
          <p:nvPr/>
        </p:nvCxnSpPr>
        <p:spPr>
          <a:xfrm>
            <a:off x="6532799" y="5681926"/>
            <a:ext cx="866323" cy="244789"/>
          </a:xfrm>
          <a:prstGeom prst="line">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pic>
        <p:nvPicPr>
          <p:cNvPr id="23" name="Picture 2" descr="C:\Users\t0ph3r\Documents\CS 4700\assets\black_server.png">
            <a:extLst>
              <a:ext uri="{FF2B5EF4-FFF2-40B4-BE49-F238E27FC236}">
                <a16:creationId xmlns:a16="http://schemas.microsoft.com/office/drawing/2014/main" id="{D2D03791-30A9-AD44-B059-5BD1B00FC8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66807" y="1650641"/>
            <a:ext cx="850353" cy="850353"/>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3" descr="C:\Users\t0ph3r\Documents\CS 4700\assets\cisco-switch-icon.png">
            <a:extLst>
              <a:ext uri="{FF2B5EF4-FFF2-40B4-BE49-F238E27FC236}">
                <a16:creationId xmlns:a16="http://schemas.microsoft.com/office/drawing/2014/main" id="{893A8B44-5B4B-0C41-AD6A-FA30F7BADD3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39025" y="1955660"/>
            <a:ext cx="889794" cy="37465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3" descr="C:\Users\t0ph3r\Documents\CS 4700\assets\cisco-switch-icon.png">
            <a:extLst>
              <a:ext uri="{FF2B5EF4-FFF2-40B4-BE49-F238E27FC236}">
                <a16:creationId xmlns:a16="http://schemas.microsoft.com/office/drawing/2014/main" id="{81DFA624-C53F-484E-877D-BE8E46C758E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17977" y="2634124"/>
            <a:ext cx="889794" cy="374650"/>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3" descr="C:\Users\t0ph3r\Documents\CS 4700\assets\cisco-switch-icon.png">
            <a:extLst>
              <a:ext uri="{FF2B5EF4-FFF2-40B4-BE49-F238E27FC236}">
                <a16:creationId xmlns:a16="http://schemas.microsoft.com/office/drawing/2014/main" id="{77875BF3-E361-9B43-925C-EF38DADE392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89892" y="3096141"/>
            <a:ext cx="889794" cy="374650"/>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3" descr="C:\Users\t0ph3r\Documents\CS 4700\assets\cisco-switch-icon.png">
            <a:extLst>
              <a:ext uri="{FF2B5EF4-FFF2-40B4-BE49-F238E27FC236}">
                <a16:creationId xmlns:a16="http://schemas.microsoft.com/office/drawing/2014/main" id="{F6575D94-0C81-8D47-A0FE-8A64B2BAAAA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562137" y="3399955"/>
            <a:ext cx="889794" cy="374650"/>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3" descr="C:\Users\t0ph3r\Documents\CS 4700\assets\cisco-switch-icon.png">
            <a:extLst>
              <a:ext uri="{FF2B5EF4-FFF2-40B4-BE49-F238E27FC236}">
                <a16:creationId xmlns:a16="http://schemas.microsoft.com/office/drawing/2014/main" id="{778B62B9-AE9A-904D-B5D6-B7AA5AA4322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33982" y="5808052"/>
            <a:ext cx="889794" cy="374650"/>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C:\Users\t0ph3r\Documents\CS 4700\assets\black_server.png">
            <a:extLst>
              <a:ext uri="{FF2B5EF4-FFF2-40B4-BE49-F238E27FC236}">
                <a16:creationId xmlns:a16="http://schemas.microsoft.com/office/drawing/2014/main" id="{66D92FD0-E077-5C41-9AD4-C7F0CF2068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66807" y="2827798"/>
            <a:ext cx="850353" cy="850353"/>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C:\Users\t0ph3r\Documents\CS 4700\assets\black_server.png">
            <a:extLst>
              <a:ext uri="{FF2B5EF4-FFF2-40B4-BE49-F238E27FC236}">
                <a16:creationId xmlns:a16="http://schemas.microsoft.com/office/drawing/2014/main" id="{B67CC194-A13F-D74A-9BAF-E8756A93A7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04888" y="4848982"/>
            <a:ext cx="850353" cy="850353"/>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 descr="C:\Users\t0ph3r\Documents\CS 4700\assets\black_server.png">
            <a:extLst>
              <a:ext uri="{FF2B5EF4-FFF2-40B4-BE49-F238E27FC236}">
                <a16:creationId xmlns:a16="http://schemas.microsoft.com/office/drawing/2014/main" id="{8DA75416-ECE6-5841-B6E0-AAA5B55703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43135" y="5570200"/>
            <a:ext cx="850353" cy="850353"/>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 descr="C:\Users\t0ph3r\Documents\CS 4700\assets\black_server.png">
            <a:extLst>
              <a:ext uri="{FF2B5EF4-FFF2-40B4-BE49-F238E27FC236}">
                <a16:creationId xmlns:a16="http://schemas.microsoft.com/office/drawing/2014/main" id="{B4224134-EF10-6C42-B103-92ACCDA0C0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23125" y="2620438"/>
            <a:ext cx="850353" cy="850353"/>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2" descr="C:\Users\t0ph3r\Documents\CS 4700\assets\black_server.png">
            <a:extLst>
              <a:ext uri="{FF2B5EF4-FFF2-40B4-BE49-F238E27FC236}">
                <a16:creationId xmlns:a16="http://schemas.microsoft.com/office/drawing/2014/main" id="{199BDF9A-1378-614D-A98B-A4276C25A1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23125" y="3724078"/>
            <a:ext cx="850353" cy="850353"/>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2" descr="C:\Users\t0ph3r\Documents\CS 4700\assets\black_server.png">
            <a:extLst>
              <a:ext uri="{FF2B5EF4-FFF2-40B4-BE49-F238E27FC236}">
                <a16:creationId xmlns:a16="http://schemas.microsoft.com/office/drawing/2014/main" id="{FF479A30-1829-DE4F-B9D6-19AC78DFA8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72258" y="1427076"/>
            <a:ext cx="850353" cy="850353"/>
          </a:xfrm>
          <a:prstGeom prst="rect">
            <a:avLst/>
          </a:prstGeom>
          <a:noFill/>
          <a:extLst>
            <a:ext uri="{909E8E84-426E-40DD-AFC4-6F175D3DCCD1}">
              <a14:hiddenFill xmlns:a14="http://schemas.microsoft.com/office/drawing/2010/main">
                <a:solidFill>
                  <a:srgbClr val="FFFFFF"/>
                </a:solidFill>
              </a14:hiddenFill>
            </a:ext>
          </a:extLst>
        </p:spPr>
      </p:pic>
      <p:cxnSp>
        <p:nvCxnSpPr>
          <p:cNvPr id="35" name="Straight Connector 34">
            <a:extLst>
              <a:ext uri="{FF2B5EF4-FFF2-40B4-BE49-F238E27FC236}">
                <a16:creationId xmlns:a16="http://schemas.microsoft.com/office/drawing/2014/main" id="{0592E73D-57C0-6B4F-8BDD-70AB4A6C3A65}"/>
              </a:ext>
            </a:extLst>
          </p:cNvPr>
          <p:cNvCxnSpPr/>
          <p:nvPr/>
        </p:nvCxnSpPr>
        <p:spPr>
          <a:xfrm flipH="1">
            <a:off x="6435437" y="4026303"/>
            <a:ext cx="1322317" cy="257205"/>
          </a:xfrm>
          <a:prstGeom prst="line">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353F4E22-C0BC-4047-808A-BC9F6CD9B585}"/>
              </a:ext>
            </a:extLst>
          </p:cNvPr>
          <p:cNvCxnSpPr/>
          <p:nvPr/>
        </p:nvCxnSpPr>
        <p:spPr>
          <a:xfrm flipH="1" flipV="1">
            <a:off x="6471247" y="4245049"/>
            <a:ext cx="61552" cy="1325151"/>
          </a:xfrm>
          <a:prstGeom prst="line">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F699762B-63E4-CC43-BD84-16B51A4A73A8}"/>
              </a:ext>
            </a:extLst>
          </p:cNvPr>
          <p:cNvCxnSpPr/>
          <p:nvPr/>
        </p:nvCxnSpPr>
        <p:spPr>
          <a:xfrm flipH="1" flipV="1">
            <a:off x="4711883" y="3904464"/>
            <a:ext cx="625867" cy="1379190"/>
          </a:xfrm>
          <a:prstGeom prst="line">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E4C478F2-B697-6242-8A5C-23D4E7E68F91}"/>
              </a:ext>
            </a:extLst>
          </p:cNvPr>
          <p:cNvCxnSpPr/>
          <p:nvPr/>
        </p:nvCxnSpPr>
        <p:spPr>
          <a:xfrm flipH="1" flipV="1">
            <a:off x="4538804" y="2500994"/>
            <a:ext cx="173080" cy="1081631"/>
          </a:xfrm>
          <a:prstGeom prst="line">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pic>
        <p:nvPicPr>
          <p:cNvPr id="39" name="Picture 3" descr="C:\Users\t0ph3r\Documents\CS 4700\assets\cisco-switch-icon.png">
            <a:extLst>
              <a:ext uri="{FF2B5EF4-FFF2-40B4-BE49-F238E27FC236}">
                <a16:creationId xmlns:a16="http://schemas.microsoft.com/office/drawing/2014/main" id="{D983B747-F1A0-FE40-92B0-44324BE232E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11270" y="2259474"/>
            <a:ext cx="889794" cy="374650"/>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3" descr="C:\Users\t0ph3r\Documents\CS 4700\assets\cisco-switch-icon.png">
            <a:extLst>
              <a:ext uri="{FF2B5EF4-FFF2-40B4-BE49-F238E27FC236}">
                <a16:creationId xmlns:a16="http://schemas.microsoft.com/office/drawing/2014/main" id="{74C90E2A-65C4-9743-96F5-57CDBA8A812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68844" y="3774605"/>
            <a:ext cx="889794" cy="374650"/>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3" descr="C:\Users\t0ph3r\Documents\CS 4700\assets\cisco-switch-icon.png">
            <a:extLst>
              <a:ext uri="{FF2B5EF4-FFF2-40B4-BE49-F238E27FC236}">
                <a16:creationId xmlns:a16="http://schemas.microsoft.com/office/drawing/2014/main" id="{75C7F270-F381-FE4C-A08B-76C18343241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55030" y="5129588"/>
            <a:ext cx="889794" cy="374650"/>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3" descr="C:\Users\t0ph3r\Documents\CS 4700\assets\cisco-switch-icon.png">
            <a:extLst>
              <a:ext uri="{FF2B5EF4-FFF2-40B4-BE49-F238E27FC236}">
                <a16:creationId xmlns:a16="http://schemas.microsoft.com/office/drawing/2014/main" id="{BB9E1BA5-0358-A445-9573-518E0CE9007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27275" y="5433402"/>
            <a:ext cx="889794" cy="374650"/>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2" descr="C:\Users\t0ph3r\Documents\CS 4700\assets\Router.png">
            <a:extLst>
              <a:ext uri="{FF2B5EF4-FFF2-40B4-BE49-F238E27FC236}">
                <a16:creationId xmlns:a16="http://schemas.microsoft.com/office/drawing/2014/main" id="{558E73D1-5C91-1A4F-A9C6-B0E46269EA3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51508" y="3518660"/>
            <a:ext cx="920750" cy="542925"/>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2" descr="C:\Users\t0ph3r\Documents\CS 4700\assets\Router.png">
            <a:extLst>
              <a:ext uri="{FF2B5EF4-FFF2-40B4-BE49-F238E27FC236}">
                <a16:creationId xmlns:a16="http://schemas.microsoft.com/office/drawing/2014/main" id="{2251B7D1-8EA5-724C-9128-1898FBC4823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75062" y="3875439"/>
            <a:ext cx="920750" cy="542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84527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38009-1ECA-CB42-A97E-842D7D9C6249}"/>
              </a:ext>
            </a:extLst>
          </p:cNvPr>
          <p:cNvSpPr>
            <a:spLocks noGrp="1"/>
          </p:cNvSpPr>
          <p:nvPr>
            <p:ph type="title"/>
          </p:nvPr>
        </p:nvSpPr>
        <p:spPr/>
        <p:txBody>
          <a:bodyPr/>
          <a:lstStyle/>
          <a:p>
            <a:r>
              <a:rPr lang="en-US" dirty="0"/>
              <a:t>2000</a:t>
            </a:r>
          </a:p>
        </p:txBody>
      </p:sp>
      <p:sp>
        <p:nvSpPr>
          <p:cNvPr id="3" name="Content Placeholder 2">
            <a:extLst>
              <a:ext uri="{FF2B5EF4-FFF2-40B4-BE49-F238E27FC236}">
                <a16:creationId xmlns:a16="http://schemas.microsoft.com/office/drawing/2014/main" id="{A7C1434C-CD13-6947-97E1-C2A1F78EBD95}"/>
              </a:ext>
            </a:extLst>
          </p:cNvPr>
          <p:cNvSpPr>
            <a:spLocks noGrp="1"/>
          </p:cNvSpPr>
          <p:nvPr>
            <p:ph idx="1"/>
          </p:nvPr>
        </p:nvSpPr>
        <p:spPr/>
        <p:txBody>
          <a:bodyPr/>
          <a:lstStyle/>
          <a:p>
            <a:endParaRPr lang="en-US"/>
          </a:p>
        </p:txBody>
      </p:sp>
      <p:pic>
        <p:nvPicPr>
          <p:cNvPr id="4" name="Picture 4">
            <a:extLst>
              <a:ext uri="{FF2B5EF4-FFF2-40B4-BE49-F238E27FC236}">
                <a16:creationId xmlns:a16="http://schemas.microsoft.com/office/drawing/2014/main" id="{5E32E6E2-C31F-4F4D-AC37-EB151CD0B9E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517731" y="592695"/>
            <a:ext cx="8158185" cy="61186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548953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5F85C2-F7B8-4D40-AF2C-7A4B1AEEDE23}"/>
              </a:ext>
            </a:extLst>
          </p:cNvPr>
          <p:cNvSpPr>
            <a:spLocks noGrp="1"/>
          </p:cNvSpPr>
          <p:nvPr>
            <p:ph type="title"/>
          </p:nvPr>
        </p:nvSpPr>
        <p:spPr/>
        <p:txBody>
          <a:bodyPr/>
          <a:lstStyle/>
          <a:p>
            <a:r>
              <a:rPr lang="en-US" dirty="0"/>
              <a:t>2006</a:t>
            </a:r>
          </a:p>
        </p:txBody>
      </p:sp>
      <p:sp>
        <p:nvSpPr>
          <p:cNvPr id="3" name="Content Placeholder 2">
            <a:extLst>
              <a:ext uri="{FF2B5EF4-FFF2-40B4-BE49-F238E27FC236}">
                <a16:creationId xmlns:a16="http://schemas.microsoft.com/office/drawing/2014/main" id="{6D5A2BC5-2CAA-EB49-8583-50F5A4799BDF}"/>
              </a:ext>
            </a:extLst>
          </p:cNvPr>
          <p:cNvSpPr>
            <a:spLocks noGrp="1"/>
          </p:cNvSpPr>
          <p:nvPr>
            <p:ph idx="1"/>
          </p:nvPr>
        </p:nvSpPr>
        <p:spPr/>
        <p:txBody>
          <a:bodyPr/>
          <a:lstStyle/>
          <a:p>
            <a:endParaRPr lang="en-US"/>
          </a:p>
        </p:txBody>
      </p:sp>
      <p:pic>
        <p:nvPicPr>
          <p:cNvPr id="4" name="Picture 9">
            <a:extLst>
              <a:ext uri="{FF2B5EF4-FFF2-40B4-BE49-F238E27FC236}">
                <a16:creationId xmlns:a16="http://schemas.microsoft.com/office/drawing/2014/main" id="{25921F5A-7951-D942-AF35-DF7D75F675F7}"/>
              </a:ext>
            </a:extLst>
          </p:cNvPr>
          <p:cNvPicPr>
            <a:picLocks/>
          </p:cNvPicPr>
          <p:nvPr/>
        </p:nvPicPr>
        <p:blipFill>
          <a:blip r:embed="rId2">
            <a:extLst>
              <a:ext uri="{28A0092B-C50C-407E-A947-70E740481C1C}">
                <a14:useLocalDpi xmlns:a14="http://schemas.microsoft.com/office/drawing/2010/main" val="0"/>
              </a:ext>
            </a:extLst>
          </a:blip>
          <a:srcRect/>
          <a:stretch>
            <a:fillRect/>
          </a:stretch>
        </p:blipFill>
        <p:spPr bwMode="auto">
          <a:xfrm>
            <a:off x="2434442" y="0"/>
            <a:ext cx="9156865" cy="6943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852084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A7F15-93DC-C544-A17B-7E917E85CC2F}"/>
              </a:ext>
            </a:extLst>
          </p:cNvPr>
          <p:cNvSpPr>
            <a:spLocks noGrp="1"/>
          </p:cNvSpPr>
          <p:nvPr>
            <p:ph type="title"/>
          </p:nvPr>
        </p:nvSpPr>
        <p:spPr/>
        <p:txBody>
          <a:bodyPr/>
          <a:lstStyle/>
          <a:p>
            <a:r>
              <a:rPr lang="en-US" dirty="0"/>
              <a:t>2009</a:t>
            </a:r>
          </a:p>
        </p:txBody>
      </p:sp>
      <p:sp>
        <p:nvSpPr>
          <p:cNvPr id="3" name="Content Placeholder 2">
            <a:extLst>
              <a:ext uri="{FF2B5EF4-FFF2-40B4-BE49-F238E27FC236}">
                <a16:creationId xmlns:a16="http://schemas.microsoft.com/office/drawing/2014/main" id="{F4C48318-62CF-624D-97A3-71A4039B1EA9}"/>
              </a:ext>
            </a:extLst>
          </p:cNvPr>
          <p:cNvSpPr>
            <a:spLocks noGrp="1"/>
          </p:cNvSpPr>
          <p:nvPr>
            <p:ph idx="1"/>
          </p:nvPr>
        </p:nvSpPr>
        <p:spPr/>
        <p:txBody>
          <a:bodyPr/>
          <a:lstStyle/>
          <a:p>
            <a:endParaRPr lang="en-US"/>
          </a:p>
        </p:txBody>
      </p:sp>
      <p:pic>
        <p:nvPicPr>
          <p:cNvPr id="4" name="Picture 5">
            <a:extLst>
              <a:ext uri="{FF2B5EF4-FFF2-40B4-BE49-F238E27FC236}">
                <a16:creationId xmlns:a16="http://schemas.microsoft.com/office/drawing/2014/main" id="{66F7C237-4321-8846-B16F-42A02D1C901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3695370" y="-1158875"/>
            <a:ext cx="6886575" cy="914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965654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288175-2152-3C41-969A-7F18D835067A}"/>
              </a:ext>
            </a:extLst>
          </p:cNvPr>
          <p:cNvSpPr>
            <a:spLocks noGrp="1"/>
          </p:cNvSpPr>
          <p:nvPr>
            <p:ph type="title"/>
          </p:nvPr>
        </p:nvSpPr>
        <p:spPr/>
        <p:txBody>
          <a:bodyPr/>
          <a:lstStyle/>
          <a:p>
            <a:r>
              <a:rPr lang="en-US" dirty="0"/>
              <a:t>More Internet History</a:t>
            </a:r>
          </a:p>
        </p:txBody>
      </p:sp>
      <p:sp>
        <p:nvSpPr>
          <p:cNvPr id="3" name="Content Placeholder 2">
            <a:extLst>
              <a:ext uri="{FF2B5EF4-FFF2-40B4-BE49-F238E27FC236}">
                <a16:creationId xmlns:a16="http://schemas.microsoft.com/office/drawing/2014/main" id="{A3D96129-562E-6743-AC45-A513AB9DC7C4}"/>
              </a:ext>
            </a:extLst>
          </p:cNvPr>
          <p:cNvSpPr>
            <a:spLocks noGrp="1"/>
          </p:cNvSpPr>
          <p:nvPr>
            <p:ph idx="1"/>
          </p:nvPr>
        </p:nvSpPr>
        <p:spPr/>
        <p:txBody>
          <a:bodyPr>
            <a:normAutofit fontScale="55000" lnSpcReduction="20000"/>
          </a:bodyPr>
          <a:lstStyle/>
          <a:p>
            <a:r>
              <a:rPr lang="en-US" dirty="0"/>
              <a:t>1974: Cerf and Kahn paper on TCP (IP kept separate)</a:t>
            </a:r>
          </a:p>
          <a:p>
            <a:r>
              <a:rPr lang="en-US" dirty="0"/>
              <a:t>1980: TCP/IP adopted as defense standard</a:t>
            </a:r>
          </a:p>
          <a:p>
            <a:r>
              <a:rPr lang="en-US" dirty="0"/>
              <a:t>1983: ARPANET and MILNET split</a:t>
            </a:r>
          </a:p>
          <a:p>
            <a:r>
              <a:rPr lang="en-US" dirty="0"/>
              <a:t>1983: Global NCP to TCP/IP flag day</a:t>
            </a:r>
          </a:p>
          <a:p>
            <a:r>
              <a:rPr lang="en-US" dirty="0"/>
              <a:t>198x: Internet melts down due to congestion</a:t>
            </a:r>
          </a:p>
          <a:p>
            <a:r>
              <a:rPr lang="en-US" dirty="0"/>
              <a:t>1986: Van Jacobson saves the Internet (BSD TCP)</a:t>
            </a:r>
          </a:p>
          <a:p>
            <a:r>
              <a:rPr lang="en-US" dirty="0"/>
              <a:t>1987: NSFNET merges with other networks</a:t>
            </a:r>
          </a:p>
          <a:p>
            <a:r>
              <a:rPr lang="en-US" dirty="0"/>
              <a:t>1988: Deering and Cheriton propose multicast</a:t>
            </a:r>
          </a:p>
          <a:p>
            <a:r>
              <a:rPr lang="en-US" dirty="0"/>
              <a:t>199x: QoS rises and falls. ATM rises and falls</a:t>
            </a:r>
          </a:p>
          <a:p>
            <a:r>
              <a:rPr lang="en-US" dirty="0"/>
              <a:t>1994: NSF backbone dismantled; private backbone</a:t>
            </a:r>
          </a:p>
          <a:p>
            <a:r>
              <a:rPr lang="en-US" dirty="0"/>
              <a:t>200x: The Internet boom and bust</a:t>
            </a:r>
          </a:p>
        </p:txBody>
      </p:sp>
    </p:spTree>
    <p:extLst>
      <p:ext uri="{BB962C8B-B14F-4D97-AF65-F5344CB8AC3E}">
        <p14:creationId xmlns:p14="http://schemas.microsoft.com/office/powerpoint/2010/main" val="179461220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288175-2152-3C41-969A-7F18D835067A}"/>
              </a:ext>
            </a:extLst>
          </p:cNvPr>
          <p:cNvSpPr>
            <a:spLocks noGrp="1"/>
          </p:cNvSpPr>
          <p:nvPr>
            <p:ph type="title"/>
          </p:nvPr>
        </p:nvSpPr>
        <p:spPr/>
        <p:txBody>
          <a:bodyPr/>
          <a:lstStyle/>
          <a:p>
            <a:r>
              <a:rPr lang="en-US" dirty="0"/>
              <a:t>More Internet History</a:t>
            </a:r>
          </a:p>
        </p:txBody>
      </p:sp>
      <p:sp>
        <p:nvSpPr>
          <p:cNvPr id="3" name="Content Placeholder 2">
            <a:extLst>
              <a:ext uri="{FF2B5EF4-FFF2-40B4-BE49-F238E27FC236}">
                <a16:creationId xmlns:a16="http://schemas.microsoft.com/office/drawing/2014/main" id="{A3D96129-562E-6743-AC45-A513AB9DC7C4}"/>
              </a:ext>
            </a:extLst>
          </p:cNvPr>
          <p:cNvSpPr>
            <a:spLocks noGrp="1"/>
          </p:cNvSpPr>
          <p:nvPr>
            <p:ph idx="1"/>
          </p:nvPr>
        </p:nvSpPr>
        <p:spPr/>
        <p:txBody>
          <a:bodyPr>
            <a:normAutofit fontScale="55000" lnSpcReduction="20000"/>
          </a:bodyPr>
          <a:lstStyle/>
          <a:p>
            <a:r>
              <a:rPr lang="en-US" dirty="0"/>
              <a:t>1974: Cerf and Kahn paper on TCP (IP kept separate)</a:t>
            </a:r>
          </a:p>
          <a:p>
            <a:r>
              <a:rPr lang="en-US" dirty="0"/>
              <a:t>1980: TCP/IP adopted as defense standard</a:t>
            </a:r>
          </a:p>
          <a:p>
            <a:r>
              <a:rPr lang="en-US" dirty="0"/>
              <a:t>1983: ARPANET and MILNET split</a:t>
            </a:r>
          </a:p>
          <a:p>
            <a:r>
              <a:rPr lang="en-US" dirty="0"/>
              <a:t>1983: Global NCP to TCP/IP flag day</a:t>
            </a:r>
          </a:p>
          <a:p>
            <a:r>
              <a:rPr lang="en-US" dirty="0"/>
              <a:t>198x: Internet melts down due to congestion</a:t>
            </a:r>
          </a:p>
          <a:p>
            <a:r>
              <a:rPr lang="en-US" dirty="0"/>
              <a:t>1986: Van Jacobson saves the Internet (BSD TCP)</a:t>
            </a:r>
          </a:p>
          <a:p>
            <a:r>
              <a:rPr lang="en-US" dirty="0"/>
              <a:t>1987: NSFNET merges with other networks</a:t>
            </a:r>
          </a:p>
          <a:p>
            <a:r>
              <a:rPr lang="en-US" dirty="0"/>
              <a:t>1988: Deering and Cheriton propose multicast</a:t>
            </a:r>
          </a:p>
          <a:p>
            <a:r>
              <a:rPr lang="en-US" dirty="0"/>
              <a:t>199x: QoS rises and falls. ATM rises and falls</a:t>
            </a:r>
          </a:p>
          <a:p>
            <a:r>
              <a:rPr lang="en-US" dirty="0"/>
              <a:t>1994: NSF backbone dismantled; private backbone</a:t>
            </a:r>
          </a:p>
          <a:p>
            <a:r>
              <a:rPr lang="en-US" dirty="0"/>
              <a:t>200x: The Internet boom and bust</a:t>
            </a:r>
          </a:p>
        </p:txBody>
      </p:sp>
      <p:sp>
        <p:nvSpPr>
          <p:cNvPr id="4" name="Explosion 2 3">
            <a:extLst>
              <a:ext uri="{FF2B5EF4-FFF2-40B4-BE49-F238E27FC236}">
                <a16:creationId xmlns:a16="http://schemas.microsoft.com/office/drawing/2014/main" id="{EA923DAF-0316-6C41-A515-3A2D0D80C8F0}"/>
              </a:ext>
            </a:extLst>
          </p:cNvPr>
          <p:cNvSpPr/>
          <p:nvPr/>
        </p:nvSpPr>
        <p:spPr>
          <a:xfrm>
            <a:off x="1155370" y="365125"/>
            <a:ext cx="9881260" cy="6252358"/>
          </a:xfrm>
          <a:prstGeom prst="irregularSeal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t>What’s next?!</a:t>
            </a:r>
          </a:p>
        </p:txBody>
      </p:sp>
    </p:spTree>
    <p:extLst>
      <p:ext uri="{BB962C8B-B14F-4D97-AF65-F5344CB8AC3E}">
        <p14:creationId xmlns:p14="http://schemas.microsoft.com/office/powerpoint/2010/main" val="17658641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577867-350C-5C4C-B0DF-0B7C6A75C3F3}"/>
              </a:ext>
            </a:extLst>
          </p:cNvPr>
          <p:cNvSpPr>
            <a:spLocks noGrp="1"/>
          </p:cNvSpPr>
          <p:nvPr>
            <p:ph type="title"/>
          </p:nvPr>
        </p:nvSpPr>
        <p:spPr/>
        <p:txBody>
          <a:bodyPr/>
          <a:lstStyle/>
          <a:p>
            <a:r>
              <a:rPr lang="en-US" dirty="0"/>
              <a:t>Internet Applications Over Time</a:t>
            </a:r>
          </a:p>
        </p:txBody>
      </p:sp>
      <p:sp>
        <p:nvSpPr>
          <p:cNvPr id="3" name="Content Placeholder 2">
            <a:extLst>
              <a:ext uri="{FF2B5EF4-FFF2-40B4-BE49-F238E27FC236}">
                <a16:creationId xmlns:a16="http://schemas.microsoft.com/office/drawing/2014/main" id="{81165A89-07B4-2847-8912-FBCF84E967B8}"/>
              </a:ext>
            </a:extLst>
          </p:cNvPr>
          <p:cNvSpPr>
            <a:spLocks noGrp="1"/>
          </p:cNvSpPr>
          <p:nvPr>
            <p:ph idx="1"/>
          </p:nvPr>
        </p:nvSpPr>
        <p:spPr>
          <a:xfrm>
            <a:off x="356260" y="1825625"/>
            <a:ext cx="5628905" cy="4351338"/>
          </a:xfrm>
        </p:spPr>
        <p:txBody>
          <a:bodyPr>
            <a:normAutofit/>
          </a:bodyPr>
          <a:lstStyle/>
          <a:p>
            <a:r>
              <a:rPr lang="en-US" dirty="0"/>
              <a:t>1972: Email</a:t>
            </a:r>
          </a:p>
          <a:p>
            <a:r>
              <a:rPr lang="en-US" dirty="0"/>
              <a:t>1973: Telnet – remote access to computing resources!</a:t>
            </a:r>
          </a:p>
          <a:p>
            <a:r>
              <a:rPr lang="en-US" dirty="0"/>
              <a:t>1982: DNS – “phonebook” of the Internet</a:t>
            </a:r>
          </a:p>
          <a:p>
            <a:r>
              <a:rPr lang="en-US" dirty="0"/>
              <a:t>1985: FTP – remote file access</a:t>
            </a:r>
          </a:p>
          <a:p>
            <a:r>
              <a:rPr lang="en-US" dirty="0"/>
              <a:t>1989: NFS – remote file systems</a:t>
            </a:r>
          </a:p>
          <a:p>
            <a:r>
              <a:rPr lang="en-US" dirty="0"/>
              <a:t>1991: The World Wide Web (WWW) goes public</a:t>
            </a:r>
          </a:p>
          <a:p>
            <a:r>
              <a:rPr lang="en-US" dirty="0"/>
              <a:t>1995: SSH – secure remote shell access</a:t>
            </a:r>
          </a:p>
        </p:txBody>
      </p:sp>
      <p:sp>
        <p:nvSpPr>
          <p:cNvPr id="4" name="Content Placeholder 2">
            <a:extLst>
              <a:ext uri="{FF2B5EF4-FFF2-40B4-BE49-F238E27FC236}">
                <a16:creationId xmlns:a16="http://schemas.microsoft.com/office/drawing/2014/main" id="{292D4D6B-86F1-6A4C-AAF1-1CE116E12313}"/>
              </a:ext>
            </a:extLst>
          </p:cNvPr>
          <p:cNvSpPr txBox="1">
            <a:spLocks/>
          </p:cNvSpPr>
          <p:nvPr/>
        </p:nvSpPr>
        <p:spPr>
          <a:xfrm>
            <a:off x="5985165" y="1825625"/>
            <a:ext cx="5628905"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1995-1997: Instant messaging (ICQ, AIM)</a:t>
            </a:r>
          </a:p>
          <a:p>
            <a:r>
              <a:rPr lang="en-US" dirty="0"/>
              <a:t>1998: Google</a:t>
            </a:r>
          </a:p>
          <a:p>
            <a:r>
              <a:rPr lang="en-US" dirty="0"/>
              <a:t>1999: Napster, birth of P2P</a:t>
            </a:r>
          </a:p>
          <a:p>
            <a:r>
              <a:rPr lang="en-US" dirty="0"/>
              <a:t>2001: </a:t>
            </a:r>
            <a:r>
              <a:rPr lang="en-US" dirty="0" err="1"/>
              <a:t>Bittorrent</a:t>
            </a:r>
            <a:endParaRPr lang="en-US" dirty="0"/>
          </a:p>
          <a:p>
            <a:r>
              <a:rPr lang="en-US" dirty="0"/>
              <a:t>2004: Facebook</a:t>
            </a:r>
          </a:p>
          <a:p>
            <a:r>
              <a:rPr lang="en-US" dirty="0"/>
              <a:t>2005: </a:t>
            </a:r>
            <a:r>
              <a:rPr lang="en-US" dirty="0" err="1"/>
              <a:t>Youtube</a:t>
            </a:r>
            <a:endParaRPr lang="en-US" dirty="0"/>
          </a:p>
          <a:p>
            <a:r>
              <a:rPr lang="en-US" dirty="0"/>
              <a:t>2007: The iPhone</a:t>
            </a:r>
          </a:p>
        </p:txBody>
      </p:sp>
    </p:spTree>
    <p:extLst>
      <p:ext uri="{BB962C8B-B14F-4D97-AF65-F5344CB8AC3E}">
        <p14:creationId xmlns:p14="http://schemas.microsoft.com/office/powerpoint/2010/main" val="10721464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577867-350C-5C4C-B0DF-0B7C6A75C3F3}"/>
              </a:ext>
            </a:extLst>
          </p:cNvPr>
          <p:cNvSpPr>
            <a:spLocks noGrp="1"/>
          </p:cNvSpPr>
          <p:nvPr>
            <p:ph type="title"/>
          </p:nvPr>
        </p:nvSpPr>
        <p:spPr/>
        <p:txBody>
          <a:bodyPr/>
          <a:lstStyle/>
          <a:p>
            <a:r>
              <a:rPr lang="en-US" dirty="0"/>
              <a:t>Internet Applications Over Time</a:t>
            </a:r>
          </a:p>
        </p:txBody>
      </p:sp>
      <p:sp>
        <p:nvSpPr>
          <p:cNvPr id="3" name="Content Placeholder 2">
            <a:extLst>
              <a:ext uri="{FF2B5EF4-FFF2-40B4-BE49-F238E27FC236}">
                <a16:creationId xmlns:a16="http://schemas.microsoft.com/office/drawing/2014/main" id="{81165A89-07B4-2847-8912-FBCF84E967B8}"/>
              </a:ext>
            </a:extLst>
          </p:cNvPr>
          <p:cNvSpPr>
            <a:spLocks noGrp="1"/>
          </p:cNvSpPr>
          <p:nvPr>
            <p:ph idx="1"/>
          </p:nvPr>
        </p:nvSpPr>
        <p:spPr>
          <a:xfrm>
            <a:off x="356260" y="1825625"/>
            <a:ext cx="5628905" cy="4351338"/>
          </a:xfrm>
        </p:spPr>
        <p:txBody>
          <a:bodyPr>
            <a:normAutofit/>
          </a:bodyPr>
          <a:lstStyle/>
          <a:p>
            <a:r>
              <a:rPr lang="en-US" dirty="0"/>
              <a:t>1972: Email</a:t>
            </a:r>
          </a:p>
          <a:p>
            <a:r>
              <a:rPr lang="en-US" dirty="0"/>
              <a:t>1973: Telnet – remote access to computing resources!</a:t>
            </a:r>
          </a:p>
          <a:p>
            <a:r>
              <a:rPr lang="en-US" dirty="0"/>
              <a:t>1982: DNS – “phonebook” of the Internet</a:t>
            </a:r>
          </a:p>
          <a:p>
            <a:r>
              <a:rPr lang="en-US" dirty="0"/>
              <a:t>1985: FTP – remote file access</a:t>
            </a:r>
          </a:p>
          <a:p>
            <a:r>
              <a:rPr lang="en-US" dirty="0"/>
              <a:t>1989: NFS – remote file systems</a:t>
            </a:r>
          </a:p>
          <a:p>
            <a:r>
              <a:rPr lang="en-US" dirty="0"/>
              <a:t>1991: The World Wide Web (WWW) goes public</a:t>
            </a:r>
          </a:p>
          <a:p>
            <a:r>
              <a:rPr lang="en-US" dirty="0"/>
              <a:t>1995: SSH – secure remote shell access</a:t>
            </a:r>
          </a:p>
        </p:txBody>
      </p:sp>
      <p:sp>
        <p:nvSpPr>
          <p:cNvPr id="4" name="Content Placeholder 2">
            <a:extLst>
              <a:ext uri="{FF2B5EF4-FFF2-40B4-BE49-F238E27FC236}">
                <a16:creationId xmlns:a16="http://schemas.microsoft.com/office/drawing/2014/main" id="{292D4D6B-86F1-6A4C-AAF1-1CE116E12313}"/>
              </a:ext>
            </a:extLst>
          </p:cNvPr>
          <p:cNvSpPr txBox="1">
            <a:spLocks/>
          </p:cNvSpPr>
          <p:nvPr/>
        </p:nvSpPr>
        <p:spPr>
          <a:xfrm>
            <a:off x="5985165" y="1825625"/>
            <a:ext cx="5628905"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1995-1997: Instant messaging (ICQ, AIM)</a:t>
            </a:r>
          </a:p>
          <a:p>
            <a:r>
              <a:rPr lang="en-US" dirty="0"/>
              <a:t>1998: Google</a:t>
            </a:r>
          </a:p>
          <a:p>
            <a:r>
              <a:rPr lang="en-US" dirty="0"/>
              <a:t>1999: Napster, birth of P2P</a:t>
            </a:r>
          </a:p>
          <a:p>
            <a:r>
              <a:rPr lang="en-US" dirty="0"/>
              <a:t>2001: </a:t>
            </a:r>
            <a:r>
              <a:rPr lang="en-US" dirty="0" err="1"/>
              <a:t>Bittorrent</a:t>
            </a:r>
            <a:endParaRPr lang="en-US" dirty="0"/>
          </a:p>
          <a:p>
            <a:r>
              <a:rPr lang="en-US" dirty="0"/>
              <a:t>2004: Facebook</a:t>
            </a:r>
          </a:p>
          <a:p>
            <a:r>
              <a:rPr lang="en-US" dirty="0"/>
              <a:t>2005: </a:t>
            </a:r>
            <a:r>
              <a:rPr lang="en-US" dirty="0" err="1"/>
              <a:t>Youtube</a:t>
            </a:r>
            <a:endParaRPr lang="en-US" dirty="0"/>
          </a:p>
          <a:p>
            <a:r>
              <a:rPr lang="en-US" dirty="0"/>
              <a:t>2007: The iPhone</a:t>
            </a:r>
          </a:p>
        </p:txBody>
      </p:sp>
      <p:sp>
        <p:nvSpPr>
          <p:cNvPr id="5" name="Explosion 2 4">
            <a:extLst>
              <a:ext uri="{FF2B5EF4-FFF2-40B4-BE49-F238E27FC236}">
                <a16:creationId xmlns:a16="http://schemas.microsoft.com/office/drawing/2014/main" id="{697A6427-AB70-C143-A422-7EC5698A0A15}"/>
              </a:ext>
            </a:extLst>
          </p:cNvPr>
          <p:cNvSpPr/>
          <p:nvPr/>
        </p:nvSpPr>
        <p:spPr>
          <a:xfrm>
            <a:off x="1155370" y="365125"/>
            <a:ext cx="9881260" cy="6252358"/>
          </a:xfrm>
          <a:prstGeom prst="irregularSeal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t>What’s next?!</a:t>
            </a:r>
          </a:p>
        </p:txBody>
      </p:sp>
    </p:spTree>
    <p:extLst>
      <p:ext uri="{BB962C8B-B14F-4D97-AF65-F5344CB8AC3E}">
        <p14:creationId xmlns:p14="http://schemas.microsoft.com/office/powerpoint/2010/main" val="7387900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A04B29-2C2C-0142-9DB4-CA0DC0C7E134}"/>
              </a:ext>
            </a:extLst>
          </p:cNvPr>
          <p:cNvSpPr>
            <a:spLocks noGrp="1"/>
          </p:cNvSpPr>
          <p:nvPr>
            <p:ph type="title"/>
          </p:nvPr>
        </p:nvSpPr>
        <p:spPr/>
        <p:txBody>
          <a:bodyPr/>
          <a:lstStyle/>
          <a:p>
            <a:r>
              <a:rPr lang="en-US" dirty="0"/>
              <a:t>Takeaways</a:t>
            </a:r>
          </a:p>
        </p:txBody>
      </p:sp>
      <p:sp>
        <p:nvSpPr>
          <p:cNvPr id="3" name="Content Placeholder 2">
            <a:extLst>
              <a:ext uri="{FF2B5EF4-FFF2-40B4-BE49-F238E27FC236}">
                <a16:creationId xmlns:a16="http://schemas.microsoft.com/office/drawing/2014/main" id="{05995317-6BA6-3546-BDA0-2F4E689F8140}"/>
              </a:ext>
            </a:extLst>
          </p:cNvPr>
          <p:cNvSpPr>
            <a:spLocks noGrp="1"/>
          </p:cNvSpPr>
          <p:nvPr>
            <p:ph idx="1"/>
          </p:nvPr>
        </p:nvSpPr>
        <p:spPr/>
        <p:txBody>
          <a:bodyPr>
            <a:normAutofit fontScale="92500" lnSpcReduction="20000"/>
          </a:bodyPr>
          <a:lstStyle/>
          <a:p>
            <a:r>
              <a:rPr lang="en-US" dirty="0"/>
              <a:t>Communication is fundamental to human nature</a:t>
            </a:r>
          </a:p>
          <a:p>
            <a:r>
              <a:rPr lang="en-US" dirty="0"/>
              <a:t>Key concepts are very old</a:t>
            </a:r>
          </a:p>
          <a:p>
            <a:pPr lvl="1"/>
            <a:r>
              <a:rPr lang="en-US" dirty="0"/>
              <a:t>Speed/bandwidth</a:t>
            </a:r>
          </a:p>
          <a:p>
            <a:pPr lvl="1"/>
            <a:r>
              <a:rPr lang="en-US" dirty="0"/>
              <a:t>Encoding</a:t>
            </a:r>
          </a:p>
          <a:p>
            <a:pPr lvl="1"/>
            <a:r>
              <a:rPr lang="en-US" dirty="0"/>
              <a:t>Latency</a:t>
            </a:r>
          </a:p>
          <a:p>
            <a:pPr lvl="1"/>
            <a:r>
              <a:rPr lang="en-US" dirty="0"/>
              <a:t>Switching</a:t>
            </a:r>
          </a:p>
          <a:p>
            <a:pPr lvl="1"/>
            <a:r>
              <a:rPr lang="en-US" dirty="0"/>
              <a:t>Multiplexing</a:t>
            </a:r>
          </a:p>
          <a:p>
            <a:pPr lvl="1"/>
            <a:r>
              <a:rPr lang="en-US" dirty="0"/>
              <a:t>Routing</a:t>
            </a:r>
          </a:p>
          <a:p>
            <a:pPr lvl="1"/>
            <a:r>
              <a:rPr lang="en-US" dirty="0"/>
              <a:t>Cable management</a:t>
            </a:r>
          </a:p>
          <a:p>
            <a:pPr lvl="1"/>
            <a:r>
              <a:rPr lang="en-US" dirty="0"/>
              <a:t>Packets vs circuits</a:t>
            </a:r>
          </a:p>
        </p:txBody>
      </p:sp>
    </p:spTree>
    <p:extLst>
      <p:ext uri="{BB962C8B-B14F-4D97-AF65-F5344CB8AC3E}">
        <p14:creationId xmlns:p14="http://schemas.microsoft.com/office/powerpoint/2010/main" val="2653068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2E031F-59CD-5C4D-9F71-652DF9315486}"/>
              </a:ext>
            </a:extLst>
          </p:cNvPr>
          <p:cNvSpPr>
            <a:spLocks noGrp="1"/>
          </p:cNvSpPr>
          <p:nvPr>
            <p:ph type="title"/>
          </p:nvPr>
        </p:nvSpPr>
        <p:spPr/>
        <p:txBody>
          <a:bodyPr/>
          <a:lstStyle/>
          <a:p>
            <a:r>
              <a:rPr lang="en-US" dirty="0"/>
              <a:t>What is a communications network even?!</a:t>
            </a:r>
          </a:p>
        </p:txBody>
      </p:sp>
      <p:sp>
        <p:nvSpPr>
          <p:cNvPr id="3" name="Content Placeholder 2">
            <a:extLst>
              <a:ext uri="{FF2B5EF4-FFF2-40B4-BE49-F238E27FC236}">
                <a16:creationId xmlns:a16="http://schemas.microsoft.com/office/drawing/2014/main" id="{E7614945-E53A-4F4C-9ECF-5A62023C7D44}"/>
              </a:ext>
            </a:extLst>
          </p:cNvPr>
          <p:cNvSpPr>
            <a:spLocks noGrp="1"/>
          </p:cNvSpPr>
          <p:nvPr>
            <p:ph idx="1"/>
          </p:nvPr>
        </p:nvSpPr>
        <p:spPr/>
        <p:txBody>
          <a:bodyPr/>
          <a:lstStyle/>
          <a:p>
            <a:r>
              <a:rPr lang="en-US" dirty="0"/>
              <a:t>A communications network is a network of </a:t>
            </a:r>
            <a:r>
              <a:rPr lang="en-US" b="1" dirty="0"/>
              <a:t>links</a:t>
            </a:r>
            <a:r>
              <a:rPr lang="en-US" dirty="0"/>
              <a:t> and </a:t>
            </a:r>
            <a:r>
              <a:rPr lang="en-US" b="1" dirty="0"/>
              <a:t>nodes</a:t>
            </a:r>
            <a:r>
              <a:rPr lang="en-US" dirty="0"/>
              <a:t> arranged so that </a:t>
            </a:r>
            <a:r>
              <a:rPr lang="en-US" b="1" dirty="0"/>
              <a:t>messages</a:t>
            </a:r>
            <a:r>
              <a:rPr lang="en-US" dirty="0"/>
              <a:t> may be passed from one part of the network to another</a:t>
            </a:r>
          </a:p>
          <a:p>
            <a:r>
              <a:rPr lang="en-US" dirty="0"/>
              <a:t>What is a </a:t>
            </a:r>
            <a:r>
              <a:rPr lang="en-US" dirty="0">
                <a:solidFill>
                  <a:srgbClr val="00B0F0"/>
                </a:solidFill>
              </a:rPr>
              <a:t>node</a:t>
            </a:r>
            <a:r>
              <a:rPr lang="en-US" dirty="0"/>
              <a:t> and a </a:t>
            </a:r>
            <a:r>
              <a:rPr lang="en-US" dirty="0">
                <a:solidFill>
                  <a:srgbClr val="7030A0"/>
                </a:solidFill>
              </a:rPr>
              <a:t>link</a:t>
            </a:r>
            <a:r>
              <a:rPr lang="en-US" dirty="0"/>
              <a:t>?</a:t>
            </a:r>
          </a:p>
          <a:p>
            <a:pPr lvl="1"/>
            <a:r>
              <a:rPr lang="en-US" dirty="0">
                <a:solidFill>
                  <a:srgbClr val="00B0F0"/>
                </a:solidFill>
              </a:rPr>
              <a:t>People</a:t>
            </a:r>
            <a:r>
              <a:rPr lang="en-US" dirty="0"/>
              <a:t> and </a:t>
            </a:r>
            <a:r>
              <a:rPr lang="en-US" dirty="0">
                <a:solidFill>
                  <a:srgbClr val="7030A0"/>
                </a:solidFill>
              </a:rPr>
              <a:t>roads</a:t>
            </a:r>
          </a:p>
          <a:p>
            <a:pPr lvl="1"/>
            <a:r>
              <a:rPr lang="en-US" dirty="0">
                <a:solidFill>
                  <a:srgbClr val="00B0F0"/>
                </a:solidFill>
              </a:rPr>
              <a:t>Telephones</a:t>
            </a:r>
            <a:r>
              <a:rPr lang="en-US" dirty="0"/>
              <a:t> and </a:t>
            </a:r>
            <a:r>
              <a:rPr lang="en-US" dirty="0">
                <a:solidFill>
                  <a:srgbClr val="7030A0"/>
                </a:solidFill>
              </a:rPr>
              <a:t>switches</a:t>
            </a:r>
          </a:p>
          <a:p>
            <a:pPr lvl="1"/>
            <a:r>
              <a:rPr lang="en-US" dirty="0">
                <a:solidFill>
                  <a:srgbClr val="00B0F0"/>
                </a:solidFill>
              </a:rPr>
              <a:t>Computers</a:t>
            </a:r>
            <a:r>
              <a:rPr lang="en-US" dirty="0"/>
              <a:t> and </a:t>
            </a:r>
            <a:r>
              <a:rPr lang="en-US" dirty="0">
                <a:solidFill>
                  <a:srgbClr val="7030A0"/>
                </a:solidFill>
              </a:rPr>
              <a:t>routers</a:t>
            </a:r>
          </a:p>
          <a:p>
            <a:r>
              <a:rPr lang="en-US" dirty="0"/>
              <a:t>What is a message?</a:t>
            </a:r>
          </a:p>
          <a:p>
            <a:pPr lvl="1"/>
            <a:r>
              <a:rPr lang="en-US" b="1" dirty="0"/>
              <a:t>information</a:t>
            </a:r>
          </a:p>
        </p:txBody>
      </p:sp>
      <p:sp>
        <p:nvSpPr>
          <p:cNvPr id="4" name="Rounded Rectangle 3">
            <a:extLst>
              <a:ext uri="{FF2B5EF4-FFF2-40B4-BE49-F238E27FC236}">
                <a16:creationId xmlns:a16="http://schemas.microsoft.com/office/drawing/2014/main" id="{904827E7-BECB-AA47-BE30-9BA987DF09BC}"/>
              </a:ext>
            </a:extLst>
          </p:cNvPr>
          <p:cNvSpPr/>
          <p:nvPr/>
        </p:nvSpPr>
        <p:spPr>
          <a:xfrm>
            <a:off x="1595252" y="1027906"/>
            <a:ext cx="9001496" cy="445324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00" dirty="0"/>
              <a:t>Networks are </a:t>
            </a:r>
            <a:r>
              <a:rPr lang="en-US" sz="5200" b="1" i="1" dirty="0"/>
              <a:t>key</a:t>
            </a:r>
            <a:r>
              <a:rPr lang="en-US" sz="5200" dirty="0"/>
              <a:t> for:</a:t>
            </a:r>
          </a:p>
          <a:p>
            <a:pPr algn="ctr"/>
            <a:endParaRPr lang="en-US" sz="5200" dirty="0"/>
          </a:p>
          <a:p>
            <a:pPr algn="ctr"/>
            <a:r>
              <a:rPr lang="en-US" sz="5200" i="1" dirty="0"/>
              <a:t>Speed</a:t>
            </a:r>
          </a:p>
          <a:p>
            <a:pPr algn="ctr"/>
            <a:endParaRPr lang="en-US" sz="5200" dirty="0"/>
          </a:p>
          <a:p>
            <a:pPr algn="ctr"/>
            <a:r>
              <a:rPr lang="en-US" sz="5200" i="1" dirty="0"/>
              <a:t>Distance</a:t>
            </a:r>
          </a:p>
        </p:txBody>
      </p:sp>
    </p:spTree>
    <p:extLst>
      <p:ext uri="{BB962C8B-B14F-4D97-AF65-F5344CB8AC3E}">
        <p14:creationId xmlns:p14="http://schemas.microsoft.com/office/powerpoint/2010/main" val="375394141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3F01F0-F563-4947-B898-D2582C46E00E}"/>
              </a:ext>
            </a:extLst>
          </p:cNvPr>
          <p:cNvSpPr>
            <a:spLocks noGrp="1"/>
          </p:cNvSpPr>
          <p:nvPr>
            <p:ph type="title"/>
          </p:nvPr>
        </p:nvSpPr>
        <p:spPr/>
        <p:txBody>
          <a:bodyPr/>
          <a:lstStyle/>
          <a:p>
            <a:r>
              <a:rPr lang="en-US" dirty="0"/>
              <a:t>Takeaways</a:t>
            </a:r>
          </a:p>
        </p:txBody>
      </p:sp>
      <p:sp>
        <p:nvSpPr>
          <p:cNvPr id="3" name="Content Placeholder 2">
            <a:extLst>
              <a:ext uri="{FF2B5EF4-FFF2-40B4-BE49-F238E27FC236}">
                <a16:creationId xmlns:a16="http://schemas.microsoft.com/office/drawing/2014/main" id="{DC958641-96E4-FA4D-8294-0A797878D7AB}"/>
              </a:ext>
            </a:extLst>
          </p:cNvPr>
          <p:cNvSpPr>
            <a:spLocks noGrp="1"/>
          </p:cNvSpPr>
          <p:nvPr>
            <p:ph idx="1"/>
          </p:nvPr>
        </p:nvSpPr>
        <p:spPr/>
        <p:txBody>
          <a:bodyPr/>
          <a:lstStyle/>
          <a:p>
            <a:r>
              <a:rPr lang="en-US" dirty="0"/>
              <a:t>The Internet has changed the world</a:t>
            </a:r>
          </a:p>
          <a:p>
            <a:pPr lvl="1"/>
            <a:r>
              <a:rPr lang="en-US" dirty="0"/>
              <a:t>Communication is now basically free ($) and Free (freedom)</a:t>
            </a:r>
          </a:p>
          <a:p>
            <a:pPr lvl="1"/>
            <a:r>
              <a:rPr lang="en-US" dirty="0"/>
              <a:t>Shrunk the world</a:t>
            </a:r>
          </a:p>
          <a:p>
            <a:pPr lvl="1"/>
            <a:r>
              <a:rPr lang="en-US" dirty="0"/>
              <a:t>Completely changed the way we interact with each other</a:t>
            </a:r>
          </a:p>
          <a:p>
            <a:pPr lvl="1"/>
            <a:r>
              <a:rPr lang="en-US" dirty="0"/>
              <a:t>Has greatly increased overall productivity</a:t>
            </a:r>
          </a:p>
          <a:p>
            <a:pPr lvl="2"/>
            <a:r>
              <a:rPr lang="en-US" dirty="0" err="1"/>
              <a:t>Kinda</a:t>
            </a:r>
            <a:r>
              <a:rPr lang="en-US" dirty="0"/>
              <a:t> funny considering we waste so much time online ;)</a:t>
            </a:r>
          </a:p>
          <a:p>
            <a:pPr lvl="2"/>
            <a:endParaRPr lang="en-US" dirty="0"/>
          </a:p>
          <a:p>
            <a:r>
              <a:rPr lang="en-US" dirty="0"/>
              <a:t>Key to growth: </a:t>
            </a:r>
            <a:r>
              <a:rPr lang="en-US" b="1" i="1" dirty="0"/>
              <a:t>open networks with simple API’s</a:t>
            </a:r>
            <a:endParaRPr lang="en-US" dirty="0"/>
          </a:p>
        </p:txBody>
      </p:sp>
    </p:spTree>
    <p:extLst>
      <p:ext uri="{BB962C8B-B14F-4D97-AF65-F5344CB8AC3E}">
        <p14:creationId xmlns:p14="http://schemas.microsoft.com/office/powerpoint/2010/main" val="12788961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3DB450-A2ED-454D-A3B8-D3DD284D9FE9}"/>
              </a:ext>
            </a:extLst>
          </p:cNvPr>
          <p:cNvSpPr>
            <a:spLocks noGrp="1"/>
          </p:cNvSpPr>
          <p:nvPr>
            <p:ph type="title"/>
          </p:nvPr>
        </p:nvSpPr>
        <p:spPr/>
        <p:txBody>
          <a:bodyPr/>
          <a:lstStyle/>
          <a:p>
            <a:r>
              <a:rPr lang="en-US" dirty="0"/>
              <a:t>Networks are </a:t>
            </a:r>
            <a:r>
              <a:rPr lang="en-US" i="1" dirty="0"/>
              <a:t>Fundamental</a:t>
            </a:r>
            <a:endParaRPr lang="en-US" dirty="0"/>
          </a:p>
        </p:txBody>
      </p:sp>
      <p:sp>
        <p:nvSpPr>
          <p:cNvPr id="3" name="Content Placeholder 2">
            <a:extLst>
              <a:ext uri="{FF2B5EF4-FFF2-40B4-BE49-F238E27FC236}">
                <a16:creationId xmlns:a16="http://schemas.microsoft.com/office/drawing/2014/main" id="{B5F55063-BCC2-5E48-9C54-4F84868FD399}"/>
              </a:ext>
            </a:extLst>
          </p:cNvPr>
          <p:cNvSpPr>
            <a:spLocks noGrp="1"/>
          </p:cNvSpPr>
          <p:nvPr>
            <p:ph idx="1"/>
          </p:nvPr>
        </p:nvSpPr>
        <p:spPr>
          <a:xfrm>
            <a:off x="7498080" y="2063566"/>
            <a:ext cx="3855720" cy="4048905"/>
          </a:xfrm>
        </p:spPr>
        <p:txBody>
          <a:bodyPr>
            <a:normAutofit/>
          </a:bodyPr>
          <a:lstStyle/>
          <a:p>
            <a:pPr marL="0" indent="0">
              <a:buNone/>
            </a:pPr>
            <a:r>
              <a:rPr lang="en-US" sz="6400" dirty="0"/>
              <a:t>Networks</a:t>
            </a:r>
          </a:p>
        </p:txBody>
      </p:sp>
      <p:pic>
        <p:nvPicPr>
          <p:cNvPr id="4" name="Picture 3">
            <a:extLst>
              <a:ext uri="{FF2B5EF4-FFF2-40B4-BE49-F238E27FC236}">
                <a16:creationId xmlns:a16="http://schemas.microsoft.com/office/drawing/2014/main" id="{13E65F1C-91AB-BD41-A6AE-3D7D4B16D72E}"/>
              </a:ext>
            </a:extLst>
          </p:cNvPr>
          <p:cNvPicPr>
            <a:picLocks noChangeAspect="1"/>
          </p:cNvPicPr>
          <p:nvPr/>
        </p:nvPicPr>
        <p:blipFill>
          <a:blip r:embed="rId2"/>
          <a:stretch>
            <a:fillRect/>
          </a:stretch>
        </p:blipFill>
        <p:spPr>
          <a:xfrm>
            <a:off x="475013" y="1690688"/>
            <a:ext cx="6392883" cy="4794662"/>
          </a:xfrm>
          <a:prstGeom prst="rect">
            <a:avLst/>
          </a:prstGeom>
        </p:spPr>
      </p:pic>
      <p:cxnSp>
        <p:nvCxnSpPr>
          <p:cNvPr id="6" name="Straight Connector 5">
            <a:extLst>
              <a:ext uri="{FF2B5EF4-FFF2-40B4-BE49-F238E27FC236}">
                <a16:creationId xmlns:a16="http://schemas.microsoft.com/office/drawing/2014/main" id="{F27171F0-91EC-3B41-AD87-C143CA819590}"/>
              </a:ext>
            </a:extLst>
          </p:cNvPr>
          <p:cNvCxnSpPr/>
          <p:nvPr/>
        </p:nvCxnSpPr>
        <p:spPr>
          <a:xfrm flipH="1">
            <a:off x="3244338" y="2491443"/>
            <a:ext cx="3954483" cy="0"/>
          </a:xfrm>
          <a:prstGeom prst="line">
            <a:avLst/>
          </a:prstGeom>
          <a:ln w="1524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891192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19B530-89EA-5341-8C46-7CAA98D7C88E}"/>
              </a:ext>
            </a:extLst>
          </p:cNvPr>
          <p:cNvSpPr>
            <a:spLocks noGrp="1"/>
          </p:cNvSpPr>
          <p:nvPr>
            <p:ph type="title"/>
          </p:nvPr>
        </p:nvSpPr>
        <p:spPr/>
        <p:txBody>
          <a:bodyPr/>
          <a:lstStyle/>
          <a:p>
            <a:r>
              <a:rPr lang="en-US" dirty="0"/>
              <a:t>Networks are </a:t>
            </a:r>
            <a:r>
              <a:rPr lang="en-US" i="1" dirty="0"/>
              <a:t>old</a:t>
            </a:r>
            <a:endParaRPr lang="en-US" dirty="0"/>
          </a:p>
        </p:txBody>
      </p:sp>
      <p:sp>
        <p:nvSpPr>
          <p:cNvPr id="3" name="Content Placeholder 2">
            <a:extLst>
              <a:ext uri="{FF2B5EF4-FFF2-40B4-BE49-F238E27FC236}">
                <a16:creationId xmlns:a16="http://schemas.microsoft.com/office/drawing/2014/main" id="{100D646B-A5C6-2B46-A0D3-0DC539F50E4D}"/>
              </a:ext>
            </a:extLst>
          </p:cNvPr>
          <p:cNvSpPr>
            <a:spLocks noGrp="1"/>
          </p:cNvSpPr>
          <p:nvPr>
            <p:ph idx="1"/>
          </p:nvPr>
        </p:nvSpPr>
        <p:spPr>
          <a:xfrm>
            <a:off x="1451579" y="2015732"/>
            <a:ext cx="9603275" cy="3450613"/>
          </a:xfrm>
        </p:spPr>
        <p:txBody>
          <a:bodyPr/>
          <a:lstStyle/>
          <a:p>
            <a:r>
              <a:rPr lang="en-US" dirty="0"/>
              <a:t>2400 BC: courier networks in Egyp</a:t>
            </a:r>
            <a:r>
              <a:rPr lang="en-US" altLang="zh-CN" dirty="0"/>
              <a:t>t</a:t>
            </a:r>
            <a:endParaRPr lang="en-US" dirty="0"/>
          </a:p>
          <a:p>
            <a:r>
              <a:rPr lang="en-US" dirty="0"/>
              <a:t>550 BC: postal service invented in Persia</a:t>
            </a:r>
          </a:p>
        </p:txBody>
      </p:sp>
      <p:pic>
        <p:nvPicPr>
          <p:cNvPr id="4" name="Picture 2" descr="C:\Users\t0ph3r\Documents\CS 4700\assets\Houttakin_postitalo.jpg">
            <a:extLst>
              <a:ext uri="{FF2B5EF4-FFF2-40B4-BE49-F238E27FC236}">
                <a16:creationId xmlns:a16="http://schemas.microsoft.com/office/drawing/2014/main" id="{CA0B5049-471E-1F4C-9E76-D444B80D8E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72664" y="2962720"/>
            <a:ext cx="6061390" cy="37054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819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19B530-89EA-5341-8C46-7CAA98D7C88E}"/>
              </a:ext>
            </a:extLst>
          </p:cNvPr>
          <p:cNvSpPr>
            <a:spLocks noGrp="1"/>
          </p:cNvSpPr>
          <p:nvPr>
            <p:ph type="title"/>
          </p:nvPr>
        </p:nvSpPr>
        <p:spPr/>
        <p:txBody>
          <a:bodyPr/>
          <a:lstStyle/>
          <a:p>
            <a:r>
              <a:rPr lang="en-US" dirty="0"/>
              <a:t>Networks are </a:t>
            </a:r>
            <a:r>
              <a:rPr lang="en-US" i="1" dirty="0"/>
              <a:t>old</a:t>
            </a:r>
            <a:endParaRPr lang="en-US" dirty="0"/>
          </a:p>
        </p:txBody>
      </p:sp>
      <p:sp>
        <p:nvSpPr>
          <p:cNvPr id="3" name="Content Placeholder 2">
            <a:extLst>
              <a:ext uri="{FF2B5EF4-FFF2-40B4-BE49-F238E27FC236}">
                <a16:creationId xmlns:a16="http://schemas.microsoft.com/office/drawing/2014/main" id="{100D646B-A5C6-2B46-A0D3-0DC539F50E4D}"/>
              </a:ext>
            </a:extLst>
          </p:cNvPr>
          <p:cNvSpPr>
            <a:spLocks noGrp="1"/>
          </p:cNvSpPr>
          <p:nvPr>
            <p:ph idx="1"/>
          </p:nvPr>
        </p:nvSpPr>
        <p:spPr/>
        <p:txBody>
          <a:bodyPr/>
          <a:lstStyle/>
          <a:p>
            <a:r>
              <a:rPr lang="en-US"/>
              <a:t>2400 BC: </a:t>
            </a:r>
            <a:r>
              <a:rPr lang="en-US" dirty="0"/>
              <a:t>courier networks in </a:t>
            </a:r>
            <a:r>
              <a:rPr lang="en-US" dirty="0" err="1"/>
              <a:t>Egype</a:t>
            </a:r>
            <a:endParaRPr lang="en-US" dirty="0"/>
          </a:p>
          <a:p>
            <a:r>
              <a:rPr lang="en-US" dirty="0"/>
              <a:t>550 BC: postal service invented in Persia</a:t>
            </a:r>
          </a:p>
        </p:txBody>
      </p:sp>
      <p:pic>
        <p:nvPicPr>
          <p:cNvPr id="6" name="Picture 2" descr="C:\Users\t0ph3r\Documents\CS 4700\assets\Houttakin_postitalo.jpg">
            <a:extLst>
              <a:ext uri="{FF2B5EF4-FFF2-40B4-BE49-F238E27FC236}">
                <a16:creationId xmlns:a16="http://schemas.microsoft.com/office/drawing/2014/main" id="{AA1303B5-D897-9C4D-9A0B-CDBF98416AD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72664" y="2962720"/>
            <a:ext cx="6061390" cy="3705499"/>
          </a:xfrm>
          <a:prstGeom prst="rect">
            <a:avLst/>
          </a:prstGeom>
          <a:noFill/>
          <a:extLst>
            <a:ext uri="{909E8E84-426E-40DD-AFC4-6F175D3DCCD1}">
              <a14:hiddenFill xmlns:a14="http://schemas.microsoft.com/office/drawing/2010/main">
                <a:solidFill>
                  <a:srgbClr val="FFFFFF"/>
                </a:solidFill>
              </a14:hiddenFill>
            </a:ext>
          </a:extLst>
        </p:spPr>
      </p:pic>
      <p:sp>
        <p:nvSpPr>
          <p:cNvPr id="7" name="Explosion 1 6">
            <a:extLst>
              <a:ext uri="{FF2B5EF4-FFF2-40B4-BE49-F238E27FC236}">
                <a16:creationId xmlns:a16="http://schemas.microsoft.com/office/drawing/2014/main" id="{F107A90C-751A-5D4D-87C1-AD11E8ABE3E9}"/>
              </a:ext>
            </a:extLst>
          </p:cNvPr>
          <p:cNvSpPr/>
          <p:nvPr/>
        </p:nvSpPr>
        <p:spPr>
          <a:xfrm>
            <a:off x="4788131" y="0"/>
            <a:ext cx="7403869" cy="6858000"/>
          </a:xfrm>
          <a:prstGeom prst="irregularSeal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t>Problems:</a:t>
            </a:r>
          </a:p>
          <a:p>
            <a:pPr algn="ctr"/>
            <a:endParaRPr lang="en-US" sz="3600" dirty="0"/>
          </a:p>
          <a:p>
            <a:pPr algn="ctr"/>
            <a:r>
              <a:rPr lang="en-US" sz="3600" dirty="0"/>
              <a:t>Speed</a:t>
            </a:r>
          </a:p>
          <a:p>
            <a:pPr algn="ctr"/>
            <a:r>
              <a:rPr lang="en-US" sz="3600" dirty="0"/>
              <a:t>Reliability</a:t>
            </a:r>
          </a:p>
          <a:p>
            <a:pPr algn="ctr"/>
            <a:r>
              <a:rPr lang="en-US" sz="3600" dirty="0"/>
              <a:t>Security</a:t>
            </a:r>
          </a:p>
        </p:txBody>
      </p:sp>
    </p:spTree>
    <p:extLst>
      <p:ext uri="{BB962C8B-B14F-4D97-AF65-F5344CB8AC3E}">
        <p14:creationId xmlns:p14="http://schemas.microsoft.com/office/powerpoint/2010/main" val="38870294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84CC6-21F5-5346-B2F5-BC5CA4BF98D5}"/>
              </a:ext>
            </a:extLst>
          </p:cNvPr>
          <p:cNvSpPr>
            <a:spLocks noGrp="1"/>
          </p:cNvSpPr>
          <p:nvPr>
            <p:ph type="title"/>
          </p:nvPr>
        </p:nvSpPr>
        <p:spPr/>
        <p:txBody>
          <a:bodyPr/>
          <a:lstStyle/>
          <a:p>
            <a:r>
              <a:rPr lang="en-US" dirty="0"/>
              <a:t>Towards </a:t>
            </a:r>
            <a:r>
              <a:rPr lang="en-US" i="1" dirty="0"/>
              <a:t>Electric</a:t>
            </a:r>
            <a:r>
              <a:rPr lang="en-US" dirty="0"/>
              <a:t> Communication</a:t>
            </a:r>
          </a:p>
        </p:txBody>
      </p:sp>
      <p:sp>
        <p:nvSpPr>
          <p:cNvPr id="3" name="Content Placeholder 2">
            <a:extLst>
              <a:ext uri="{FF2B5EF4-FFF2-40B4-BE49-F238E27FC236}">
                <a16:creationId xmlns:a16="http://schemas.microsoft.com/office/drawing/2014/main" id="{AA9BB625-7227-4149-94F6-B3D7E8E1E4F2}"/>
              </a:ext>
            </a:extLst>
          </p:cNvPr>
          <p:cNvSpPr>
            <a:spLocks noGrp="1"/>
          </p:cNvSpPr>
          <p:nvPr>
            <p:ph idx="1"/>
          </p:nvPr>
        </p:nvSpPr>
        <p:spPr/>
        <p:txBody>
          <a:bodyPr>
            <a:normAutofit lnSpcReduction="10000"/>
          </a:bodyPr>
          <a:lstStyle/>
          <a:p>
            <a:r>
              <a:rPr lang="en-US" dirty="0"/>
              <a:t>1837: Telegraph invented by Samuel Morse</a:t>
            </a:r>
          </a:p>
          <a:p>
            <a:pPr lvl="1"/>
            <a:r>
              <a:rPr lang="en-US" dirty="0"/>
              <a:t>Distance: 10 miles</a:t>
            </a:r>
          </a:p>
          <a:p>
            <a:pPr lvl="1"/>
            <a:r>
              <a:rPr lang="en-US" dirty="0"/>
              <a:t>Speed: 10 </a:t>
            </a:r>
            <a:r>
              <a:rPr lang="en-US" i="1" dirty="0"/>
              <a:t>words</a:t>
            </a:r>
            <a:r>
              <a:rPr lang="en-US" dirty="0"/>
              <a:t> per minute</a:t>
            </a:r>
          </a:p>
          <a:p>
            <a:pPr lvl="1"/>
            <a:r>
              <a:rPr lang="en-US" dirty="0"/>
              <a:t>In use until </a:t>
            </a:r>
            <a:r>
              <a:rPr lang="en-US" b="1" dirty="0"/>
              <a:t>1985!!!!</a:t>
            </a:r>
            <a:endParaRPr lang="en-US" dirty="0"/>
          </a:p>
          <a:p>
            <a:r>
              <a:rPr lang="en-US" dirty="0"/>
              <a:t>Key challenge: </a:t>
            </a:r>
            <a:r>
              <a:rPr lang="en-US" i="1" dirty="0"/>
              <a:t>How to </a:t>
            </a:r>
            <a:r>
              <a:rPr lang="en-US" b="1" i="1" dirty="0"/>
              <a:t>encode</a:t>
            </a:r>
            <a:r>
              <a:rPr lang="en-US" i="1" dirty="0"/>
              <a:t> information?</a:t>
            </a:r>
          </a:p>
          <a:p>
            <a:pPr lvl="1"/>
            <a:r>
              <a:rPr lang="en-US" dirty="0"/>
              <a:t>Originally used </a:t>
            </a:r>
            <a:r>
              <a:rPr lang="en-US" i="1" dirty="0"/>
              <a:t>unary</a:t>
            </a:r>
            <a:r>
              <a:rPr lang="en-US" dirty="0"/>
              <a:t> encoding</a:t>
            </a:r>
          </a:p>
          <a:p>
            <a:pPr marL="457200" lvl="1" indent="0" algn="ctr">
              <a:buNone/>
            </a:pPr>
            <a:r>
              <a:rPr lang="en-US" dirty="0"/>
              <a:t>A •       B ••       C •••       D ••••      E •••••</a:t>
            </a:r>
          </a:p>
          <a:p>
            <a:pPr lvl="1"/>
            <a:r>
              <a:rPr lang="en-US" dirty="0"/>
              <a:t>Next generation: </a:t>
            </a:r>
            <a:r>
              <a:rPr lang="en-US" i="1" dirty="0"/>
              <a:t>binary</a:t>
            </a:r>
            <a:r>
              <a:rPr lang="en-US" dirty="0"/>
              <a:t> encoding</a:t>
            </a:r>
          </a:p>
          <a:p>
            <a:pPr marL="457200" lvl="1" indent="0" algn="ctr">
              <a:buNone/>
            </a:pPr>
            <a:r>
              <a:rPr lang="en-US" dirty="0"/>
              <a:t>A •–      B –•••       C –•–•       D –••      E •</a:t>
            </a:r>
          </a:p>
          <a:p>
            <a:pPr lvl="1"/>
            <a:endParaRPr lang="en-US" dirty="0"/>
          </a:p>
          <a:p>
            <a:pPr lvl="1"/>
            <a:endParaRPr lang="en-US" dirty="0"/>
          </a:p>
        </p:txBody>
      </p:sp>
    </p:spTree>
    <p:extLst>
      <p:ext uri="{BB962C8B-B14F-4D97-AF65-F5344CB8AC3E}">
        <p14:creationId xmlns:p14="http://schemas.microsoft.com/office/powerpoint/2010/main" val="36820587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84CC6-21F5-5346-B2F5-BC5CA4BF98D5}"/>
              </a:ext>
            </a:extLst>
          </p:cNvPr>
          <p:cNvSpPr>
            <a:spLocks noGrp="1"/>
          </p:cNvSpPr>
          <p:nvPr>
            <p:ph type="title"/>
          </p:nvPr>
        </p:nvSpPr>
        <p:spPr/>
        <p:txBody>
          <a:bodyPr/>
          <a:lstStyle/>
          <a:p>
            <a:r>
              <a:rPr lang="en-US" dirty="0"/>
              <a:t>Towards </a:t>
            </a:r>
            <a:r>
              <a:rPr lang="en-US" i="1" dirty="0"/>
              <a:t>Electric</a:t>
            </a:r>
            <a:r>
              <a:rPr lang="en-US" dirty="0"/>
              <a:t> Communication</a:t>
            </a:r>
          </a:p>
        </p:txBody>
      </p:sp>
      <p:sp>
        <p:nvSpPr>
          <p:cNvPr id="3" name="Content Placeholder 2">
            <a:extLst>
              <a:ext uri="{FF2B5EF4-FFF2-40B4-BE49-F238E27FC236}">
                <a16:creationId xmlns:a16="http://schemas.microsoft.com/office/drawing/2014/main" id="{AA9BB625-7227-4149-94F6-B3D7E8E1E4F2}"/>
              </a:ext>
            </a:extLst>
          </p:cNvPr>
          <p:cNvSpPr>
            <a:spLocks noGrp="1"/>
          </p:cNvSpPr>
          <p:nvPr>
            <p:ph idx="1"/>
          </p:nvPr>
        </p:nvSpPr>
        <p:spPr/>
        <p:txBody>
          <a:bodyPr>
            <a:normAutofit lnSpcReduction="10000"/>
          </a:bodyPr>
          <a:lstStyle/>
          <a:p>
            <a:r>
              <a:rPr lang="en-US" dirty="0"/>
              <a:t>1837: Telegraph invented by Samuel Morse</a:t>
            </a:r>
          </a:p>
          <a:p>
            <a:pPr lvl="1"/>
            <a:r>
              <a:rPr lang="en-US" dirty="0"/>
              <a:t>Distance: 10 miles</a:t>
            </a:r>
          </a:p>
          <a:p>
            <a:pPr lvl="1"/>
            <a:r>
              <a:rPr lang="en-US" dirty="0"/>
              <a:t>Speed: 10 </a:t>
            </a:r>
            <a:r>
              <a:rPr lang="en-US" i="1" dirty="0"/>
              <a:t>words</a:t>
            </a:r>
            <a:r>
              <a:rPr lang="en-US" dirty="0"/>
              <a:t> per minute</a:t>
            </a:r>
          </a:p>
          <a:p>
            <a:pPr lvl="1"/>
            <a:r>
              <a:rPr lang="en-US" dirty="0"/>
              <a:t>In use until </a:t>
            </a:r>
            <a:r>
              <a:rPr lang="en-US" b="1" dirty="0"/>
              <a:t>1985!!!!</a:t>
            </a:r>
            <a:endParaRPr lang="en-US" dirty="0"/>
          </a:p>
          <a:p>
            <a:r>
              <a:rPr lang="en-US" dirty="0"/>
              <a:t>Key challenge: </a:t>
            </a:r>
            <a:r>
              <a:rPr lang="en-US" i="1" dirty="0"/>
              <a:t>How to </a:t>
            </a:r>
            <a:r>
              <a:rPr lang="en-US" b="1" i="1" dirty="0"/>
              <a:t>encode</a:t>
            </a:r>
            <a:r>
              <a:rPr lang="en-US" i="1" dirty="0"/>
              <a:t> information?</a:t>
            </a:r>
          </a:p>
          <a:p>
            <a:pPr lvl="1"/>
            <a:r>
              <a:rPr lang="en-US" dirty="0"/>
              <a:t>Originally used </a:t>
            </a:r>
            <a:r>
              <a:rPr lang="en-US" i="1" dirty="0"/>
              <a:t>unary</a:t>
            </a:r>
            <a:r>
              <a:rPr lang="en-US" dirty="0"/>
              <a:t> encoding</a:t>
            </a:r>
          </a:p>
          <a:p>
            <a:pPr marL="457200" lvl="1" indent="0" algn="ctr">
              <a:buNone/>
            </a:pPr>
            <a:r>
              <a:rPr lang="en-US" dirty="0"/>
              <a:t>A •       B ••       C •••       D ••••      E •••••</a:t>
            </a:r>
          </a:p>
          <a:p>
            <a:pPr lvl="1"/>
            <a:r>
              <a:rPr lang="en-US" dirty="0"/>
              <a:t>Next generation: </a:t>
            </a:r>
            <a:r>
              <a:rPr lang="en-US" i="1" dirty="0"/>
              <a:t>binary</a:t>
            </a:r>
            <a:r>
              <a:rPr lang="en-US" dirty="0"/>
              <a:t> encoding</a:t>
            </a:r>
          </a:p>
          <a:p>
            <a:pPr marL="457200" lvl="1" indent="0" algn="ctr">
              <a:buNone/>
            </a:pPr>
            <a:r>
              <a:rPr lang="en-US" dirty="0"/>
              <a:t>A •–      B –•••       C –•–•       D –••      E •</a:t>
            </a:r>
          </a:p>
          <a:p>
            <a:pPr lvl="1"/>
            <a:endParaRPr lang="en-US" dirty="0"/>
          </a:p>
          <a:p>
            <a:pPr lvl="1"/>
            <a:endParaRPr lang="en-US" dirty="0"/>
          </a:p>
        </p:txBody>
      </p:sp>
      <p:sp>
        <p:nvSpPr>
          <p:cNvPr id="6" name="Down Arrow Callout 5">
            <a:extLst>
              <a:ext uri="{FF2B5EF4-FFF2-40B4-BE49-F238E27FC236}">
                <a16:creationId xmlns:a16="http://schemas.microsoft.com/office/drawing/2014/main" id="{F797B252-EBBA-9843-9445-01E6E2E38C1E}"/>
              </a:ext>
            </a:extLst>
          </p:cNvPr>
          <p:cNvSpPr/>
          <p:nvPr/>
        </p:nvSpPr>
        <p:spPr>
          <a:xfrm>
            <a:off x="5817524" y="1180408"/>
            <a:ext cx="5536276" cy="3108960"/>
          </a:xfrm>
          <a:prstGeom prst="down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800" dirty="0"/>
              <a:t>Higher compression</a:t>
            </a:r>
          </a:p>
          <a:p>
            <a:pPr algn="ctr"/>
            <a:r>
              <a:rPr lang="en-US" sz="3800" dirty="0">
                <a:sym typeface="Wingdings" pitchFamily="2" charset="2"/>
              </a:rPr>
              <a:t></a:t>
            </a:r>
          </a:p>
          <a:p>
            <a:pPr algn="ctr"/>
            <a:r>
              <a:rPr lang="en-US" sz="3800" dirty="0">
                <a:sym typeface="Wingdings" pitchFamily="2" charset="2"/>
              </a:rPr>
              <a:t>Faster speeds!</a:t>
            </a:r>
            <a:endParaRPr lang="en-US" sz="3800" dirty="0"/>
          </a:p>
        </p:txBody>
      </p:sp>
    </p:spTree>
    <p:extLst>
      <p:ext uri="{BB962C8B-B14F-4D97-AF65-F5344CB8AC3E}">
        <p14:creationId xmlns:p14="http://schemas.microsoft.com/office/powerpoint/2010/main" val="27796005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61351-3676-7B45-9A8E-6537D411BE61}"/>
              </a:ext>
            </a:extLst>
          </p:cNvPr>
          <p:cNvSpPr>
            <a:spLocks noGrp="1"/>
          </p:cNvSpPr>
          <p:nvPr>
            <p:ph type="title"/>
          </p:nvPr>
        </p:nvSpPr>
        <p:spPr/>
        <p:txBody>
          <a:bodyPr/>
          <a:lstStyle/>
          <a:p>
            <a:r>
              <a:rPr lang="en-US" dirty="0"/>
              <a:t>Telephony</a:t>
            </a:r>
          </a:p>
        </p:txBody>
      </p:sp>
      <p:sp>
        <p:nvSpPr>
          <p:cNvPr id="3" name="Content Placeholder 2">
            <a:extLst>
              <a:ext uri="{FF2B5EF4-FFF2-40B4-BE49-F238E27FC236}">
                <a16:creationId xmlns:a16="http://schemas.microsoft.com/office/drawing/2014/main" id="{0F842CDE-9FC9-DC45-8EB7-7ADE056193E7}"/>
              </a:ext>
            </a:extLst>
          </p:cNvPr>
          <p:cNvSpPr>
            <a:spLocks noGrp="1"/>
          </p:cNvSpPr>
          <p:nvPr>
            <p:ph idx="1"/>
          </p:nvPr>
        </p:nvSpPr>
        <p:spPr/>
        <p:txBody>
          <a:bodyPr/>
          <a:lstStyle/>
          <a:p>
            <a:r>
              <a:rPr lang="en-US" dirty="0"/>
              <a:t>1876: Alexander Grand Bell invents telephone</a:t>
            </a:r>
          </a:p>
          <a:p>
            <a:r>
              <a:rPr lang="en-US" dirty="0"/>
              <a:t>Key challenge: how to </a:t>
            </a:r>
            <a:r>
              <a:rPr lang="en-US" i="1" dirty="0"/>
              <a:t>scale</a:t>
            </a:r>
            <a:r>
              <a:rPr lang="en-US" dirty="0"/>
              <a:t> the network?</a:t>
            </a:r>
          </a:p>
          <a:p>
            <a:pPr lvl="1"/>
            <a:r>
              <a:rPr lang="en-US" dirty="0"/>
              <a:t>Originally, </a:t>
            </a:r>
            <a:r>
              <a:rPr lang="en-US" i="1" dirty="0"/>
              <a:t>all phones </a:t>
            </a:r>
            <a:r>
              <a:rPr lang="en-US" b="1" i="1" dirty="0"/>
              <a:t>directly </a:t>
            </a:r>
            <a:r>
              <a:rPr lang="en-US" i="1" dirty="0"/>
              <a:t>connected!</a:t>
            </a:r>
          </a:p>
          <a:p>
            <a:pPr lvl="2"/>
            <a:r>
              <a:rPr lang="en-US" dirty="0"/>
              <a:t>O(n^2) complexity! n*(n - 1)/ 2 connections; yikes!</a:t>
            </a:r>
          </a:p>
          <a:p>
            <a:pPr lvl="1"/>
            <a:r>
              <a:rPr lang="en-US" dirty="0"/>
              <a:t>1878: Switching</a:t>
            </a:r>
          </a:p>
          <a:p>
            <a:pPr lvl="1"/>
            <a:r>
              <a:rPr lang="en-US" dirty="0"/>
              <a:t>1937: Trunk lines + multiplexing</a:t>
            </a:r>
          </a:p>
        </p:txBody>
      </p:sp>
      <p:grpSp>
        <p:nvGrpSpPr>
          <p:cNvPr id="59" name="Group 58">
            <a:extLst>
              <a:ext uri="{FF2B5EF4-FFF2-40B4-BE49-F238E27FC236}">
                <a16:creationId xmlns:a16="http://schemas.microsoft.com/office/drawing/2014/main" id="{66D7E509-89CA-6542-8FFA-D06BDB2BBB4A}"/>
              </a:ext>
            </a:extLst>
          </p:cNvPr>
          <p:cNvGrpSpPr/>
          <p:nvPr/>
        </p:nvGrpSpPr>
        <p:grpSpPr>
          <a:xfrm>
            <a:off x="5467119" y="2239217"/>
            <a:ext cx="6303881" cy="3691516"/>
            <a:chOff x="4270090" y="2920859"/>
            <a:chExt cx="6303881" cy="3691516"/>
          </a:xfrm>
        </p:grpSpPr>
        <p:cxnSp>
          <p:nvCxnSpPr>
            <p:cNvPr id="37" name="Straight Connector 36">
              <a:extLst>
                <a:ext uri="{FF2B5EF4-FFF2-40B4-BE49-F238E27FC236}">
                  <a16:creationId xmlns:a16="http://schemas.microsoft.com/office/drawing/2014/main" id="{3B91D332-B0D1-174D-B0E1-660DB053F257}"/>
                </a:ext>
              </a:extLst>
            </p:cNvPr>
            <p:cNvCxnSpPr/>
            <p:nvPr/>
          </p:nvCxnSpPr>
          <p:spPr>
            <a:xfrm>
              <a:off x="5302169" y="4759918"/>
              <a:ext cx="854750" cy="638602"/>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0AF66590-672E-2D42-B922-01A47EAD3ECA}"/>
                </a:ext>
              </a:extLst>
            </p:cNvPr>
            <p:cNvCxnSpPr/>
            <p:nvPr/>
          </p:nvCxnSpPr>
          <p:spPr>
            <a:xfrm>
              <a:off x="4624876" y="5437211"/>
              <a:ext cx="1532043" cy="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BF3D445-1CB8-9C4F-8416-70E585D15CD6}"/>
                </a:ext>
              </a:extLst>
            </p:cNvPr>
            <p:cNvCxnSpPr/>
            <p:nvPr/>
          </p:nvCxnSpPr>
          <p:spPr>
            <a:xfrm flipV="1">
              <a:off x="5302169" y="5437211"/>
              <a:ext cx="854750" cy="600544"/>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3C2C8DE6-03B8-9148-9A48-E240CDAE3AB4}"/>
                </a:ext>
              </a:extLst>
            </p:cNvPr>
            <p:cNvCxnSpPr/>
            <p:nvPr/>
          </p:nvCxnSpPr>
          <p:spPr>
            <a:xfrm flipH="1">
              <a:off x="8872118" y="3326694"/>
              <a:ext cx="476735" cy="1038742"/>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80AAACE8-6D69-6D45-8351-B5D85865E0B3}"/>
                </a:ext>
              </a:extLst>
            </p:cNvPr>
            <p:cNvCxnSpPr/>
            <p:nvPr/>
          </p:nvCxnSpPr>
          <p:spPr>
            <a:xfrm flipV="1">
              <a:off x="8872118" y="3606222"/>
              <a:ext cx="1236885" cy="759214"/>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6C9D1017-301D-2049-B4EB-9A3E4BA95E47}"/>
                </a:ext>
              </a:extLst>
            </p:cNvPr>
            <p:cNvCxnSpPr/>
            <p:nvPr/>
          </p:nvCxnSpPr>
          <p:spPr>
            <a:xfrm flipV="1">
              <a:off x="8872118" y="4364431"/>
              <a:ext cx="1322136" cy="1005"/>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F1C46634-2208-4B4E-A27D-1752ED67D86D}"/>
                </a:ext>
              </a:extLst>
            </p:cNvPr>
            <p:cNvCxnSpPr/>
            <p:nvPr/>
          </p:nvCxnSpPr>
          <p:spPr>
            <a:xfrm flipH="1" flipV="1">
              <a:off x="9016207" y="5699109"/>
              <a:ext cx="853419" cy="570585"/>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3F4EAD9D-CEA3-3941-90EE-8FE85F9C12F7}"/>
                </a:ext>
              </a:extLst>
            </p:cNvPr>
            <p:cNvCxnSpPr/>
            <p:nvPr/>
          </p:nvCxnSpPr>
          <p:spPr>
            <a:xfrm flipV="1">
              <a:off x="8017368" y="5699109"/>
              <a:ext cx="992839" cy="554161"/>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5BD67814-DC00-244C-B8FA-03D58256C402}"/>
                </a:ext>
              </a:extLst>
            </p:cNvPr>
            <p:cNvCxnSpPr/>
            <p:nvPr/>
          </p:nvCxnSpPr>
          <p:spPr>
            <a:xfrm flipV="1">
              <a:off x="6156919" y="4364431"/>
              <a:ext cx="2715199" cy="1034089"/>
            </a:xfrm>
            <a:prstGeom prst="line">
              <a:avLst/>
            </a:prstGeom>
            <a:ln w="762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60F2D967-CC2C-1F47-A8BF-5CC3AB62F4CF}"/>
                </a:ext>
              </a:extLst>
            </p:cNvPr>
            <p:cNvCxnSpPr/>
            <p:nvPr/>
          </p:nvCxnSpPr>
          <p:spPr>
            <a:xfrm>
              <a:off x="6156919" y="5398520"/>
              <a:ext cx="2853288" cy="300589"/>
            </a:xfrm>
            <a:prstGeom prst="line">
              <a:avLst/>
            </a:prstGeom>
            <a:ln w="762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0DFDDB12-18F0-A642-B36F-1C72FCDC5C3F}"/>
                </a:ext>
              </a:extLst>
            </p:cNvPr>
            <p:cNvCxnSpPr/>
            <p:nvPr/>
          </p:nvCxnSpPr>
          <p:spPr>
            <a:xfrm flipH="1" flipV="1">
              <a:off x="8872118" y="4364431"/>
              <a:ext cx="138089" cy="1372736"/>
            </a:xfrm>
            <a:prstGeom prst="line">
              <a:avLst/>
            </a:prstGeom>
            <a:ln w="76200">
              <a:solidFill>
                <a:schemeClr val="accent3"/>
              </a:solidFill>
            </a:ln>
          </p:spPr>
          <p:style>
            <a:lnRef idx="1">
              <a:schemeClr val="accent1"/>
            </a:lnRef>
            <a:fillRef idx="0">
              <a:schemeClr val="accent1"/>
            </a:fillRef>
            <a:effectRef idx="0">
              <a:schemeClr val="accent1"/>
            </a:effectRef>
            <a:fontRef idx="minor">
              <a:schemeClr val="tx1"/>
            </a:fontRef>
          </p:style>
        </p:cxnSp>
        <p:pic>
          <p:nvPicPr>
            <p:cNvPr id="48" name="Picture 3" descr="C:\Users\t0ph3r\Documents\CS 4700\assets\Style-Switch-User-icon.png">
              <a:extLst>
                <a:ext uri="{FF2B5EF4-FFF2-40B4-BE49-F238E27FC236}">
                  <a16:creationId xmlns:a16="http://schemas.microsoft.com/office/drawing/2014/main" id="{3F5ADBCE-56B2-AA42-9034-CD79270C0E3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40816" y="4882417"/>
              <a:ext cx="1032207" cy="1032207"/>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3" descr="C:\Users\t0ph3r\Documents\CS 4700\assets\Style-Switch-User-icon.png">
              <a:extLst>
                <a:ext uri="{FF2B5EF4-FFF2-40B4-BE49-F238E27FC236}">
                  <a16:creationId xmlns:a16="http://schemas.microsoft.com/office/drawing/2014/main" id="{F2EF498D-2EF5-A348-9BE8-A20E3B7364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00104" y="5221064"/>
              <a:ext cx="1032207" cy="1032207"/>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3" descr="C:\Users\t0ph3r\Documents\CS 4700\assets\Style-Switch-User-icon.png">
              <a:extLst>
                <a:ext uri="{FF2B5EF4-FFF2-40B4-BE49-F238E27FC236}">
                  <a16:creationId xmlns:a16="http://schemas.microsoft.com/office/drawing/2014/main" id="{A151E30E-68FD-3D49-BC60-3029A02ABD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56015" y="3849333"/>
              <a:ext cx="1032207" cy="1032207"/>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4" descr="C:\Users\t0ph3r\Documents\CS 4700\assets\phone.png">
              <a:extLst>
                <a:ext uri="{FF2B5EF4-FFF2-40B4-BE49-F238E27FC236}">
                  <a16:creationId xmlns:a16="http://schemas.microsoft.com/office/drawing/2014/main" id="{9A9A5E86-183F-444E-B5BE-CE147D70CD3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55453" y="4364431"/>
              <a:ext cx="685363" cy="685363"/>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4" descr="C:\Users\t0ph3r\Documents\CS 4700\assets\phone.png">
              <a:extLst>
                <a:ext uri="{FF2B5EF4-FFF2-40B4-BE49-F238E27FC236}">
                  <a16:creationId xmlns:a16="http://schemas.microsoft.com/office/drawing/2014/main" id="{B96DB071-DB49-3440-8EFF-2C69F4AB91E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70090" y="5109291"/>
              <a:ext cx="685363" cy="685363"/>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4" descr="C:\Users\t0ph3r\Documents\CS 4700\assets\phone.png">
              <a:extLst>
                <a:ext uri="{FF2B5EF4-FFF2-40B4-BE49-F238E27FC236}">
                  <a16:creationId xmlns:a16="http://schemas.microsoft.com/office/drawing/2014/main" id="{5101C4D1-C0FE-7549-8C7E-3CC9C305F03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55452" y="5768657"/>
              <a:ext cx="685363" cy="685363"/>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4" descr="C:\Users\t0ph3r\Documents\CS 4700\assets\phone.png">
              <a:extLst>
                <a:ext uri="{FF2B5EF4-FFF2-40B4-BE49-F238E27FC236}">
                  <a16:creationId xmlns:a16="http://schemas.microsoft.com/office/drawing/2014/main" id="{C6AFD937-FA89-5240-8060-9DD30C1DC0D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010207" y="2920859"/>
              <a:ext cx="685363" cy="685363"/>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4" descr="C:\Users\t0ph3r\Documents\CS 4700\assets\phone.png">
              <a:extLst>
                <a:ext uri="{FF2B5EF4-FFF2-40B4-BE49-F238E27FC236}">
                  <a16:creationId xmlns:a16="http://schemas.microsoft.com/office/drawing/2014/main" id="{69552566-3113-BD4C-B38F-F6300DAE8A1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766321" y="3263540"/>
              <a:ext cx="685363" cy="685363"/>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4" descr="C:\Users\t0ph3r\Documents\CS 4700\assets\phone.png">
              <a:extLst>
                <a:ext uri="{FF2B5EF4-FFF2-40B4-BE49-F238E27FC236}">
                  <a16:creationId xmlns:a16="http://schemas.microsoft.com/office/drawing/2014/main" id="{986C51B0-1BC2-9544-8108-D735F713994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888608" y="4022754"/>
              <a:ext cx="685363" cy="685363"/>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4" descr="C:\Users\t0ph3r\Documents\CS 4700\assets\phone.png">
              <a:extLst>
                <a:ext uri="{FF2B5EF4-FFF2-40B4-BE49-F238E27FC236}">
                  <a16:creationId xmlns:a16="http://schemas.microsoft.com/office/drawing/2014/main" id="{2BEDEDE6-6AFD-444E-8972-A6BEC893A01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75986" y="5910588"/>
              <a:ext cx="685363" cy="685363"/>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4" descr="C:\Users\t0ph3r\Documents\CS 4700\assets\phone.png">
              <a:extLst>
                <a:ext uri="{FF2B5EF4-FFF2-40B4-BE49-F238E27FC236}">
                  <a16:creationId xmlns:a16="http://schemas.microsoft.com/office/drawing/2014/main" id="{0BFF069B-4798-F249-BA91-1D70DD206B2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526944" y="5927012"/>
              <a:ext cx="685363" cy="685363"/>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867587591"/>
      </p:ext>
    </p:extLst>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Gallery</Template>
  <TotalTime>590</TotalTime>
  <Words>1529</Words>
  <Application>Microsoft Macintosh PowerPoint</Application>
  <PresentationFormat>Widescreen</PresentationFormat>
  <Paragraphs>239</Paragraphs>
  <Slides>30</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30</vt:i4>
      </vt:variant>
    </vt:vector>
  </HeadingPairs>
  <TitlesOfParts>
    <vt:vector size="37" baseType="lpstr">
      <vt:lpstr>等线</vt:lpstr>
      <vt:lpstr>等线 Light</vt:lpstr>
      <vt:lpstr>Arial</vt:lpstr>
      <vt:lpstr>Calibri</vt:lpstr>
      <vt:lpstr>Gill Sans MT</vt:lpstr>
      <vt:lpstr>Wingdings</vt:lpstr>
      <vt:lpstr>Gallery</vt:lpstr>
      <vt:lpstr>CS 334 / CS 534 Networking</vt:lpstr>
      <vt:lpstr>What is a communications network even?!</vt:lpstr>
      <vt:lpstr>What is a communications network even?!</vt:lpstr>
      <vt:lpstr>Networks are Fundamental</vt:lpstr>
      <vt:lpstr>Networks are old</vt:lpstr>
      <vt:lpstr>Networks are old</vt:lpstr>
      <vt:lpstr>Towards Electric Communication</vt:lpstr>
      <vt:lpstr>Towards Electric Communication</vt:lpstr>
      <vt:lpstr>Telephony</vt:lpstr>
      <vt:lpstr>Telephony</vt:lpstr>
      <vt:lpstr>Growth of the Telephone Network</vt:lpstr>
      <vt:lpstr>From Humans to Computers</vt:lpstr>
      <vt:lpstr>History of the Internet</vt:lpstr>
      <vt:lpstr>Why Packet Switching?</vt:lpstr>
      <vt:lpstr>PowerPoint Presentation</vt:lpstr>
      <vt:lpstr>The 1960s</vt:lpstr>
      <vt:lpstr>1971</vt:lpstr>
      <vt:lpstr>1973</vt:lpstr>
      <vt:lpstr>Growing Pains</vt:lpstr>
      <vt:lpstr>(Robert) Kahn’s Ground Rules</vt:lpstr>
      <vt:lpstr>The Birth of Routing</vt:lpstr>
      <vt:lpstr>2000</vt:lpstr>
      <vt:lpstr>2006</vt:lpstr>
      <vt:lpstr>2009</vt:lpstr>
      <vt:lpstr>More Internet History</vt:lpstr>
      <vt:lpstr>More Internet History</vt:lpstr>
      <vt:lpstr>Internet Applications Over Time</vt:lpstr>
      <vt:lpstr>Internet Applications Over Time</vt:lpstr>
      <vt:lpstr>Takeaways</vt:lpstr>
      <vt:lpstr>Takeaways</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Networking</dc:title>
  <dc:creator>Blackburn, Jeremy H</dc:creator>
  <cp:lastModifiedBy>Yan, Da</cp:lastModifiedBy>
  <cp:revision>52</cp:revision>
  <cp:lastPrinted>2020-12-07T15:41:22Z</cp:lastPrinted>
  <dcterms:created xsi:type="dcterms:W3CDTF">2018-08-28T11:44:01Z</dcterms:created>
  <dcterms:modified xsi:type="dcterms:W3CDTF">2021-01-22T17:40:42Z</dcterms:modified>
</cp:coreProperties>
</file>